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4" r:id="rId4"/>
    <p:sldId id="257" r:id="rId5"/>
    <p:sldId id="258" r:id="rId6"/>
    <p:sldId id="266" r:id="rId7"/>
    <p:sldId id="260" r:id="rId8"/>
    <p:sldId id="261" r:id="rId9"/>
    <p:sldId id="262" r:id="rId10"/>
    <p:sldId id="263" r:id="rId11"/>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69172705-AF1F-412E-9D46-62DD88A0985F}" type="datetimeFigureOut">
              <a:rPr lang="bg-BG" smtClean="0"/>
              <a:t>20.11.2016 г.</a:t>
            </a:fld>
            <a:endParaRPr lang="bg-BG"/>
          </a:p>
        </p:txBody>
      </p:sp>
      <p:sp>
        <p:nvSpPr>
          <p:cNvPr id="16" name="Slide Number Placeholder 15"/>
          <p:cNvSpPr>
            <a:spLocks noGrp="1"/>
          </p:cNvSpPr>
          <p:nvPr>
            <p:ph type="sldNum" sz="quarter" idx="11"/>
          </p:nvPr>
        </p:nvSpPr>
        <p:spPr/>
        <p:txBody>
          <a:bodyPr/>
          <a:lstStyle/>
          <a:p>
            <a:fld id="{DC48F392-C2A8-4FEF-B574-A39EF466D1CB}" type="slidenum">
              <a:rPr lang="bg-BG" smtClean="0"/>
              <a:t>‹#›</a:t>
            </a:fld>
            <a:endParaRPr lang="bg-BG"/>
          </a:p>
        </p:txBody>
      </p:sp>
      <p:sp>
        <p:nvSpPr>
          <p:cNvPr id="17" name="Footer Placeholder 16"/>
          <p:cNvSpPr>
            <a:spLocks noGrp="1"/>
          </p:cNvSpPr>
          <p:nvPr>
            <p:ph type="ftr" sz="quarter" idx="12"/>
          </p:nvPr>
        </p:nvSpPr>
        <p:spPr/>
        <p:txBody>
          <a:bodyPr/>
          <a:lstStyle/>
          <a:p>
            <a:endParaRPr lang="bg-B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172705-AF1F-412E-9D46-62DD88A0985F}" type="datetimeFigureOut">
              <a:rPr lang="bg-BG" smtClean="0"/>
              <a:t>20.11.2016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C48F392-C2A8-4FEF-B574-A39EF466D1CB}" type="slidenum">
              <a:rPr lang="bg-BG" smtClean="0"/>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172705-AF1F-412E-9D46-62DD88A0985F}" type="datetimeFigureOut">
              <a:rPr lang="bg-BG" smtClean="0"/>
              <a:t>20.11.2016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C48F392-C2A8-4FEF-B574-A39EF466D1CB}" type="slidenum">
              <a:rPr lang="bg-BG" smtClean="0"/>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69172705-AF1F-412E-9D46-62DD88A0985F}" type="datetimeFigureOut">
              <a:rPr lang="bg-BG" smtClean="0"/>
              <a:t>20.11.2016 г.</a:t>
            </a:fld>
            <a:endParaRPr lang="bg-BG"/>
          </a:p>
        </p:txBody>
      </p:sp>
      <p:sp>
        <p:nvSpPr>
          <p:cNvPr id="15" name="Slide Number Placeholder 14"/>
          <p:cNvSpPr>
            <a:spLocks noGrp="1"/>
          </p:cNvSpPr>
          <p:nvPr>
            <p:ph type="sldNum" sz="quarter" idx="15"/>
          </p:nvPr>
        </p:nvSpPr>
        <p:spPr/>
        <p:txBody>
          <a:bodyPr/>
          <a:lstStyle>
            <a:lvl1pPr algn="ctr">
              <a:defRPr/>
            </a:lvl1pPr>
          </a:lstStyle>
          <a:p>
            <a:fld id="{DC48F392-C2A8-4FEF-B574-A39EF466D1CB}" type="slidenum">
              <a:rPr lang="bg-BG" smtClean="0"/>
              <a:t>‹#›</a:t>
            </a:fld>
            <a:endParaRPr lang="bg-BG"/>
          </a:p>
        </p:txBody>
      </p:sp>
      <p:sp>
        <p:nvSpPr>
          <p:cNvPr id="16" name="Footer Placeholder 15"/>
          <p:cNvSpPr>
            <a:spLocks noGrp="1"/>
          </p:cNvSpPr>
          <p:nvPr>
            <p:ph type="ftr" sz="quarter" idx="16"/>
          </p:nvPr>
        </p:nvSpPr>
        <p:spPr/>
        <p:txBody>
          <a:bodyPr/>
          <a:lstStyle/>
          <a:p>
            <a:endParaRPr lang="bg-BG"/>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9172705-AF1F-412E-9D46-62DD88A0985F}" type="datetimeFigureOut">
              <a:rPr lang="bg-BG" smtClean="0"/>
              <a:t>20.11.2016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C48F392-C2A8-4FEF-B574-A39EF466D1CB}" type="slidenum">
              <a:rPr lang="bg-BG" smtClean="0"/>
              <a:t>‹#›</a:t>
            </a:fld>
            <a:endParaRPr lang="bg-BG"/>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9172705-AF1F-412E-9D46-62DD88A0985F}" type="datetimeFigureOut">
              <a:rPr lang="bg-BG" smtClean="0"/>
              <a:t>20.11.2016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C48F392-C2A8-4FEF-B574-A39EF466D1CB}" type="slidenum">
              <a:rPr lang="bg-BG" smtClean="0"/>
              <a:t>‹#›</a:t>
            </a:fld>
            <a:endParaRPr lang="bg-BG"/>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C48F392-C2A8-4FEF-B574-A39EF466D1CB}" type="slidenum">
              <a:rPr lang="bg-BG" smtClean="0"/>
              <a:t>‹#›</a:t>
            </a:fld>
            <a:endParaRPr lang="bg-BG"/>
          </a:p>
        </p:txBody>
      </p:sp>
      <p:sp>
        <p:nvSpPr>
          <p:cNvPr id="8" name="Footer Placeholder 7"/>
          <p:cNvSpPr>
            <a:spLocks noGrp="1"/>
          </p:cNvSpPr>
          <p:nvPr>
            <p:ph type="ftr" sz="quarter" idx="11"/>
          </p:nvPr>
        </p:nvSpPr>
        <p:spPr/>
        <p:txBody>
          <a:bodyPr/>
          <a:lstStyle/>
          <a:p>
            <a:endParaRPr lang="bg-BG"/>
          </a:p>
        </p:txBody>
      </p:sp>
      <p:sp>
        <p:nvSpPr>
          <p:cNvPr id="7" name="Date Placeholder 6"/>
          <p:cNvSpPr>
            <a:spLocks noGrp="1"/>
          </p:cNvSpPr>
          <p:nvPr>
            <p:ph type="dt" sz="half" idx="10"/>
          </p:nvPr>
        </p:nvSpPr>
        <p:spPr/>
        <p:txBody>
          <a:bodyPr/>
          <a:lstStyle/>
          <a:p>
            <a:fld id="{69172705-AF1F-412E-9D46-62DD88A0985F}" type="datetimeFigureOut">
              <a:rPr lang="bg-BG" smtClean="0"/>
              <a:t>20.11.2016 г.</a:t>
            </a:fld>
            <a:endParaRPr lang="bg-BG"/>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172705-AF1F-412E-9D46-62DD88A0985F}" type="datetimeFigureOut">
              <a:rPr lang="bg-BG" smtClean="0"/>
              <a:t>20.11.2016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C48F392-C2A8-4FEF-B574-A39EF466D1CB}" type="slidenum">
              <a:rPr lang="bg-BG" smtClean="0"/>
              <a:t>‹#›</a:t>
            </a:fld>
            <a:endParaRPr lang="bg-BG"/>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172705-AF1F-412E-9D46-62DD88A0985F}" type="datetimeFigureOut">
              <a:rPr lang="bg-BG" smtClean="0"/>
              <a:t>20.11.2016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C48F392-C2A8-4FEF-B574-A39EF466D1CB}" type="slidenum">
              <a:rPr lang="bg-BG" smtClean="0"/>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69172705-AF1F-412E-9D46-62DD88A0985F}" type="datetimeFigureOut">
              <a:rPr lang="bg-BG" smtClean="0"/>
              <a:t>20.11.2016 г.</a:t>
            </a:fld>
            <a:endParaRPr lang="bg-BG"/>
          </a:p>
        </p:txBody>
      </p:sp>
      <p:sp>
        <p:nvSpPr>
          <p:cNvPr id="9" name="Slide Number Placeholder 8"/>
          <p:cNvSpPr>
            <a:spLocks noGrp="1"/>
          </p:cNvSpPr>
          <p:nvPr>
            <p:ph type="sldNum" sz="quarter" idx="15"/>
          </p:nvPr>
        </p:nvSpPr>
        <p:spPr/>
        <p:txBody>
          <a:bodyPr/>
          <a:lstStyle/>
          <a:p>
            <a:fld id="{DC48F392-C2A8-4FEF-B574-A39EF466D1CB}" type="slidenum">
              <a:rPr lang="bg-BG" smtClean="0"/>
              <a:t>‹#›</a:t>
            </a:fld>
            <a:endParaRPr lang="bg-BG"/>
          </a:p>
        </p:txBody>
      </p:sp>
      <p:sp>
        <p:nvSpPr>
          <p:cNvPr id="10" name="Footer Placeholder 9"/>
          <p:cNvSpPr>
            <a:spLocks noGrp="1"/>
          </p:cNvSpPr>
          <p:nvPr>
            <p:ph type="ftr" sz="quarter" idx="16"/>
          </p:nvPr>
        </p:nvSpPr>
        <p:spPr/>
        <p:txBody>
          <a:bodyPr/>
          <a:lstStyle/>
          <a:p>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69172705-AF1F-412E-9D46-62DD88A0985F}" type="datetimeFigureOut">
              <a:rPr lang="bg-BG" smtClean="0"/>
              <a:t>20.11.2016 г.</a:t>
            </a:fld>
            <a:endParaRPr lang="bg-BG"/>
          </a:p>
        </p:txBody>
      </p:sp>
      <p:sp>
        <p:nvSpPr>
          <p:cNvPr id="9" name="Slide Number Placeholder 8"/>
          <p:cNvSpPr>
            <a:spLocks noGrp="1"/>
          </p:cNvSpPr>
          <p:nvPr>
            <p:ph type="sldNum" sz="quarter" idx="11"/>
          </p:nvPr>
        </p:nvSpPr>
        <p:spPr/>
        <p:txBody>
          <a:bodyPr/>
          <a:lstStyle/>
          <a:p>
            <a:fld id="{DC48F392-C2A8-4FEF-B574-A39EF466D1CB}" type="slidenum">
              <a:rPr lang="bg-BG" smtClean="0"/>
              <a:t>‹#›</a:t>
            </a:fld>
            <a:endParaRPr lang="bg-BG"/>
          </a:p>
        </p:txBody>
      </p:sp>
      <p:sp>
        <p:nvSpPr>
          <p:cNvPr id="10" name="Footer Placeholder 9"/>
          <p:cNvSpPr>
            <a:spLocks noGrp="1"/>
          </p:cNvSpPr>
          <p:nvPr>
            <p:ph type="ftr" sz="quarter" idx="12"/>
          </p:nvPr>
        </p:nvSpPr>
        <p:spPr/>
        <p:txBody>
          <a:bodyPr/>
          <a:lstStyle/>
          <a:p>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9172705-AF1F-412E-9D46-62DD88A0985F}" type="datetimeFigureOut">
              <a:rPr lang="bg-BG" smtClean="0"/>
              <a:t>20.11.2016 г.</a:t>
            </a:fld>
            <a:endParaRPr lang="bg-BG"/>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bg-BG"/>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C48F392-C2A8-4FEF-B574-A39EF466D1CB}" type="slidenum">
              <a:rPr lang="bg-BG" smtClean="0"/>
              <a:t>‹#›</a:t>
            </a:fld>
            <a:endParaRPr lang="bg-BG"/>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b="1" i="1" dirty="0" smtClean="0"/>
              <a:t>Performed by </a:t>
            </a:r>
            <a:r>
              <a:rPr lang="en-US" sz="2800" b="1" i="1" dirty="0" err="1" smtClean="0"/>
              <a:t>Yoanna</a:t>
            </a:r>
            <a:r>
              <a:rPr lang="en-US" sz="2800" b="1" i="1" dirty="0" smtClean="0"/>
              <a:t> </a:t>
            </a:r>
            <a:r>
              <a:rPr lang="en-US" sz="2800" b="1" i="1" dirty="0" err="1" smtClean="0"/>
              <a:t>Petkova</a:t>
            </a:r>
            <a:endParaRPr lang="bg-BG" sz="2800" b="1" i="1" dirty="0"/>
          </a:p>
        </p:txBody>
      </p:sp>
      <p:sp>
        <p:nvSpPr>
          <p:cNvPr id="2" name="Title 1"/>
          <p:cNvSpPr>
            <a:spLocks noGrp="1"/>
          </p:cNvSpPr>
          <p:nvPr>
            <p:ph type="ctrTitle"/>
          </p:nvPr>
        </p:nvSpPr>
        <p:spPr/>
        <p:txBody>
          <a:bodyPr/>
          <a:lstStyle/>
          <a:p>
            <a:r>
              <a:rPr lang="en-US" b="1" u="sng" dirty="0" smtClean="0"/>
              <a:t>Westminster Abbey</a:t>
            </a:r>
            <a:endParaRPr lang="bg-BG" b="1" u="sng" dirty="0"/>
          </a:p>
        </p:txBody>
      </p:sp>
    </p:spTree>
  </p:cSld>
  <p:clrMapOvr>
    <a:masterClrMapping/>
  </p:clrMapOvr>
  <p:transition spd="med">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b="1" u="sng" smtClean="0">
                <a:solidFill>
                  <a:schemeClr val="tx1"/>
                </a:solidFill>
              </a:rPr>
              <a:t>The Chapter  house</a:t>
            </a:r>
            <a:r>
              <a:rPr b="1" smtClean="0"/>
              <a:t/>
            </a:r>
            <a:br>
              <a:rPr b="1" smtClean="0"/>
            </a:br>
            <a:endParaRPr lang="bg-BG" dirty="0"/>
          </a:p>
        </p:txBody>
      </p:sp>
      <p:pic>
        <p:nvPicPr>
          <p:cNvPr id="4" name="Content Placeholder 3" descr="Stain-Glass.jpg"/>
          <p:cNvPicPr>
            <a:picLocks noGrp="1" noChangeAspect="1"/>
          </p:cNvPicPr>
          <p:nvPr>
            <p:ph sz="half" idx="1"/>
          </p:nvPr>
        </p:nvPicPr>
        <p:blipFill>
          <a:blip r:embed="rId2"/>
          <a:stretch>
            <a:fillRect/>
          </a:stretch>
        </p:blipFill>
        <p:spPr>
          <a:xfrm>
            <a:off x="714348" y="1214422"/>
            <a:ext cx="3614629" cy="4572000"/>
          </a:xfrm>
        </p:spPr>
      </p:pic>
      <p:sp>
        <p:nvSpPr>
          <p:cNvPr id="5" name="Content Placeholder 4"/>
          <p:cNvSpPr>
            <a:spLocks noGrp="1"/>
          </p:cNvSpPr>
          <p:nvPr>
            <p:ph sz="half" idx="2"/>
          </p:nvPr>
        </p:nvSpPr>
        <p:spPr/>
        <p:txBody>
          <a:bodyPr>
            <a:normAutofit lnSpcReduction="10000"/>
          </a:bodyPr>
          <a:lstStyle/>
          <a:p>
            <a:r>
              <a:rPr lang="en-US" i="1" dirty="0" smtClean="0">
                <a:solidFill>
                  <a:schemeClr val="bg1"/>
                </a:solidFill>
              </a:rPr>
              <a:t>The chapter house was built concurrently with the east parts of the abbey under Henry III, between about 1245 and </a:t>
            </a:r>
            <a:r>
              <a:rPr lang="en-US" i="1" dirty="0" smtClean="0">
                <a:solidFill>
                  <a:schemeClr val="bg1"/>
                </a:solidFill>
              </a:rPr>
              <a:t>1253.It </a:t>
            </a:r>
            <a:r>
              <a:rPr lang="en-US" i="1" dirty="0" smtClean="0">
                <a:solidFill>
                  <a:schemeClr val="bg1"/>
                </a:solidFill>
              </a:rPr>
              <a:t>was restored by Sir George Gilbert </a:t>
            </a:r>
            <a:r>
              <a:rPr lang="en-US" i="1" dirty="0" smtClean="0">
                <a:solidFill>
                  <a:schemeClr val="bg1"/>
                </a:solidFill>
              </a:rPr>
              <a:t>Scott </a:t>
            </a:r>
            <a:r>
              <a:rPr lang="en-US" i="1" dirty="0" smtClean="0">
                <a:solidFill>
                  <a:schemeClr val="bg1"/>
                </a:solidFill>
              </a:rPr>
              <a:t>in 1872. The entrance is approached from the east cloister walk and includes a double doorway with a large tympanum above</a:t>
            </a:r>
            <a:r>
              <a:rPr lang="en-US" dirty="0" smtClean="0"/>
              <a:t>.</a:t>
            </a:r>
            <a:endParaRPr lang="bg-BG" dirty="0"/>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hqdefault.jpg"/>
          <p:cNvPicPr>
            <a:picLocks noGrp="1" noChangeAspect="1"/>
          </p:cNvPicPr>
          <p:nvPr>
            <p:ph idx="1"/>
          </p:nvPr>
        </p:nvPicPr>
        <p:blipFill>
          <a:blip r:embed="rId2"/>
          <a:stretch>
            <a:fillRect/>
          </a:stretch>
        </p:blipFill>
        <p:spPr>
          <a:xfrm>
            <a:off x="500034" y="1643050"/>
            <a:ext cx="8143932" cy="4643470"/>
          </a:xfrm>
          <a:ln>
            <a:solidFill>
              <a:schemeClr val="accent1"/>
            </a:solidFill>
          </a:ln>
        </p:spPr>
      </p:pic>
      <p:sp>
        <p:nvSpPr>
          <p:cNvPr id="2" name="Title 1"/>
          <p:cNvSpPr>
            <a:spLocks noGrp="1"/>
          </p:cNvSpPr>
          <p:nvPr>
            <p:ph type="title"/>
          </p:nvPr>
        </p:nvSpPr>
        <p:spPr/>
        <p:txBody>
          <a:bodyPr/>
          <a:lstStyle/>
          <a:p>
            <a:pPr algn="ctr"/>
            <a:r>
              <a:rPr b="1" u="sng" smtClean="0"/>
              <a:t>IMAGE</a:t>
            </a:r>
            <a:endParaRPr lang="bg-BG" b="1" u="sng" dirty="0"/>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800px-WestminsterNorth55.jpg"/>
          <p:cNvPicPr>
            <a:picLocks noGrp="1" noChangeAspect="1"/>
          </p:cNvPicPr>
          <p:nvPr>
            <p:ph idx="1"/>
          </p:nvPr>
        </p:nvPicPr>
        <p:blipFill>
          <a:blip r:embed="rId2"/>
          <a:stretch>
            <a:fillRect/>
          </a:stretch>
        </p:blipFill>
        <p:spPr>
          <a:xfrm>
            <a:off x="1428728" y="1571612"/>
            <a:ext cx="5715040" cy="4786346"/>
          </a:xfrm>
        </p:spPr>
      </p:pic>
      <p:sp>
        <p:nvSpPr>
          <p:cNvPr id="4" name="Title 3"/>
          <p:cNvSpPr>
            <a:spLocks noGrp="1"/>
          </p:cNvSpPr>
          <p:nvPr>
            <p:ph type="title"/>
          </p:nvPr>
        </p:nvSpPr>
        <p:spPr/>
        <p:txBody>
          <a:bodyPr>
            <a:normAutofit fontScale="90000"/>
          </a:bodyPr>
          <a:lstStyle/>
          <a:p>
            <a:r>
              <a:rPr smtClean="0"/>
              <a:t>North entrance of Westminster Abbey</a:t>
            </a:r>
            <a:endParaRPr lang="bg-BG" dirty="0"/>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r>
              <a:rPr lang="en-US" i="1" dirty="0" smtClean="0">
                <a:solidFill>
                  <a:schemeClr val="bg1">
                    <a:lumMod val="95000"/>
                    <a:lumOff val="5000"/>
                  </a:schemeClr>
                </a:solidFill>
              </a:rPr>
              <a:t>Between 1042 and 1052 King </a:t>
            </a:r>
            <a:r>
              <a:rPr lang="en-US" i="1" dirty="0" smtClean="0">
                <a:solidFill>
                  <a:schemeClr val="bg1">
                    <a:lumMod val="95000"/>
                    <a:lumOff val="5000"/>
                  </a:schemeClr>
                </a:solidFill>
              </a:rPr>
              <a:t>Edward the </a:t>
            </a:r>
            <a:r>
              <a:rPr lang="en-US" i="1" dirty="0" smtClean="0">
                <a:solidFill>
                  <a:schemeClr val="bg1">
                    <a:lumMod val="95000"/>
                    <a:lumOff val="5000"/>
                  </a:schemeClr>
                </a:solidFill>
              </a:rPr>
              <a:t>C</a:t>
            </a:r>
            <a:r>
              <a:rPr lang="en-US" i="1" dirty="0" smtClean="0">
                <a:solidFill>
                  <a:schemeClr val="bg1">
                    <a:lumMod val="95000"/>
                    <a:lumOff val="5000"/>
                  </a:schemeClr>
                </a:solidFill>
              </a:rPr>
              <a:t>onfessor began </a:t>
            </a:r>
            <a:r>
              <a:rPr lang="en-US" i="1" dirty="0" smtClean="0">
                <a:solidFill>
                  <a:schemeClr val="bg1">
                    <a:lumMod val="95000"/>
                    <a:lumOff val="5000"/>
                  </a:schemeClr>
                </a:solidFill>
              </a:rPr>
              <a:t>rebuilding St Peter's Abbey to provide himself with a royal burial church. It was the first church in England built in the </a:t>
            </a:r>
            <a:r>
              <a:rPr lang="en-US" i="1" dirty="0" smtClean="0">
                <a:solidFill>
                  <a:schemeClr val="bg1">
                    <a:lumMod val="95000"/>
                    <a:lumOff val="5000"/>
                  </a:schemeClr>
                </a:solidFill>
              </a:rPr>
              <a:t>Romanesque style</a:t>
            </a:r>
            <a:r>
              <a:rPr lang="en-US" i="1" dirty="0" smtClean="0">
                <a:solidFill>
                  <a:schemeClr val="bg1">
                    <a:lumMod val="95000"/>
                    <a:lumOff val="5000"/>
                  </a:schemeClr>
                </a:solidFill>
              </a:rPr>
              <a:t>.</a:t>
            </a:r>
          </a:p>
          <a:p>
            <a:r>
              <a:rPr lang="en-US" i="1" dirty="0" smtClean="0">
                <a:solidFill>
                  <a:schemeClr val="bg1"/>
                </a:solidFill>
              </a:rPr>
              <a:t>The building was not completed until around 1090 but was consecrated on 28 December 1065, only a week before Edward's death on 5 January 1066</a:t>
            </a:r>
            <a:r>
              <a:rPr lang="en-US" i="1" dirty="0" smtClean="0">
                <a:solidFill>
                  <a:schemeClr val="bg1"/>
                </a:solidFill>
              </a:rPr>
              <a:t>.</a:t>
            </a:r>
          </a:p>
          <a:p>
            <a:r>
              <a:rPr lang="en-US" i="1" dirty="0" smtClean="0">
                <a:solidFill>
                  <a:schemeClr val="bg1"/>
                </a:solidFill>
              </a:rPr>
              <a:t>A week later he was buried in the church, and nine years later his wife </a:t>
            </a:r>
            <a:r>
              <a:rPr lang="en-US" i="1" dirty="0" smtClean="0">
                <a:solidFill>
                  <a:schemeClr val="bg1"/>
                </a:solidFill>
              </a:rPr>
              <a:t>Edith was </a:t>
            </a:r>
            <a:r>
              <a:rPr lang="en-US" i="1" dirty="0" smtClean="0">
                <a:solidFill>
                  <a:schemeClr val="bg1"/>
                </a:solidFill>
              </a:rPr>
              <a:t>buried alongside him</a:t>
            </a:r>
            <a:r>
              <a:rPr lang="en-US" i="1" dirty="0" smtClean="0">
                <a:solidFill>
                  <a:schemeClr val="bg1"/>
                </a:solidFill>
              </a:rPr>
              <a:t>.</a:t>
            </a:r>
            <a:r>
              <a:rPr lang="en-US" i="1" baseline="30000" dirty="0" smtClean="0">
                <a:solidFill>
                  <a:schemeClr val="bg1"/>
                </a:solidFill>
              </a:rPr>
              <a:t> </a:t>
            </a:r>
            <a:r>
              <a:rPr lang="en-US" i="1" dirty="0" smtClean="0">
                <a:solidFill>
                  <a:schemeClr val="bg1"/>
                </a:solidFill>
              </a:rPr>
              <a:t>His </a:t>
            </a:r>
            <a:r>
              <a:rPr lang="en-US" i="1" dirty="0" smtClean="0">
                <a:solidFill>
                  <a:schemeClr val="bg1"/>
                </a:solidFill>
              </a:rPr>
              <a:t>successor, Harold II, was probably crowned in the abbey, although the first documented coronation is that of William the Conqueror later the same year</a:t>
            </a:r>
            <a:r>
              <a:rPr lang="en-US" i="1" dirty="0" smtClean="0">
                <a:solidFill>
                  <a:schemeClr val="bg1"/>
                </a:solidFill>
              </a:rPr>
              <a:t>.</a:t>
            </a:r>
            <a:endParaRPr lang="bg-BG" i="1" dirty="0">
              <a:solidFill>
                <a:schemeClr val="bg1"/>
              </a:solidFill>
            </a:endParaRPr>
          </a:p>
        </p:txBody>
      </p:sp>
      <p:sp>
        <p:nvSpPr>
          <p:cNvPr id="4" name="Title 3"/>
          <p:cNvSpPr>
            <a:spLocks noGrp="1"/>
          </p:cNvSpPr>
          <p:nvPr>
            <p:ph type="title"/>
          </p:nvPr>
        </p:nvSpPr>
        <p:spPr/>
        <p:txBody>
          <a:bodyPr/>
          <a:lstStyle/>
          <a:p>
            <a:pPr algn="ctr"/>
            <a:r>
              <a:rPr b="1" u="sng" smtClean="0"/>
              <a:t>History</a:t>
            </a:r>
            <a:endParaRPr lang="bg-BG" b="1" u="sng" dirty="0"/>
          </a:p>
        </p:txBody>
      </p:sp>
    </p:spTree>
  </p:cSld>
  <p:clrMapOvr>
    <a:masterClrMapping/>
  </p:clrMapOvr>
  <p:transition spd="med">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285860"/>
            <a:ext cx="8229600" cy="5119710"/>
          </a:xfrm>
        </p:spPr>
        <p:txBody>
          <a:bodyPr>
            <a:normAutofit fontScale="70000" lnSpcReduction="20000"/>
          </a:bodyPr>
          <a:lstStyle/>
          <a:p>
            <a:r>
              <a:rPr lang="en-US" i="1" dirty="0" smtClean="0">
                <a:solidFill>
                  <a:schemeClr val="bg1"/>
                </a:solidFill>
              </a:rPr>
              <a:t>Construction of the present church was begun in 1245 by </a:t>
            </a:r>
            <a:r>
              <a:rPr lang="en-US" i="1" dirty="0" smtClean="0">
                <a:solidFill>
                  <a:schemeClr val="bg1"/>
                </a:solidFill>
              </a:rPr>
              <a:t>Henry III </a:t>
            </a:r>
            <a:r>
              <a:rPr lang="en-US" i="1" dirty="0" smtClean="0">
                <a:solidFill>
                  <a:schemeClr val="bg1"/>
                </a:solidFill>
              </a:rPr>
              <a:t>who selected the site for his burial</a:t>
            </a:r>
            <a:r>
              <a:rPr lang="en-US" i="1" dirty="0" smtClean="0">
                <a:solidFill>
                  <a:schemeClr val="bg1"/>
                </a:solidFill>
              </a:rPr>
              <a:t>.</a:t>
            </a:r>
          </a:p>
          <a:p>
            <a:r>
              <a:rPr lang="en-US" i="1" dirty="0" smtClean="0">
                <a:solidFill>
                  <a:schemeClr val="bg1"/>
                </a:solidFill>
              </a:rPr>
              <a:t>The </a:t>
            </a:r>
            <a:r>
              <a:rPr lang="en-US" i="1" dirty="0" smtClean="0">
                <a:solidFill>
                  <a:schemeClr val="bg1"/>
                </a:solidFill>
              </a:rPr>
              <a:t>Abbey </a:t>
            </a:r>
            <a:r>
              <a:rPr lang="en-US" i="1" dirty="0" smtClean="0">
                <a:solidFill>
                  <a:schemeClr val="bg1"/>
                </a:solidFill>
              </a:rPr>
              <a:t>became the coronation site of Norman </a:t>
            </a:r>
            <a:r>
              <a:rPr lang="en-US" i="1" dirty="0" smtClean="0">
                <a:solidFill>
                  <a:schemeClr val="bg1"/>
                </a:solidFill>
              </a:rPr>
              <a:t>Kings. </a:t>
            </a:r>
          </a:p>
          <a:p>
            <a:r>
              <a:rPr lang="en-US" i="1" dirty="0" smtClean="0">
                <a:solidFill>
                  <a:schemeClr val="bg1"/>
                </a:solidFill>
              </a:rPr>
              <a:t>1540–1550: 10 years as a cathedral</a:t>
            </a:r>
          </a:p>
          <a:p>
            <a:r>
              <a:rPr lang="en-US" i="1" dirty="0" smtClean="0">
                <a:solidFill>
                  <a:schemeClr val="bg1"/>
                </a:solidFill>
              </a:rPr>
              <a:t>The </a:t>
            </a:r>
            <a:r>
              <a:rPr lang="en-US" i="1" dirty="0" smtClean="0">
                <a:solidFill>
                  <a:schemeClr val="bg1"/>
                </a:solidFill>
              </a:rPr>
              <a:t>abbey was restored to the Benedictines under the Catholic Mary I of England, but they were again ejected under Elizabeth I in 1559. In 1560, Elizabeth re-established Westminster as a "Royal Peculiar" – a church of the </a:t>
            </a:r>
            <a:r>
              <a:rPr lang="en-US" i="1" dirty="0" smtClean="0">
                <a:solidFill>
                  <a:schemeClr val="bg1"/>
                </a:solidFill>
              </a:rPr>
              <a:t>Church </a:t>
            </a:r>
            <a:r>
              <a:rPr lang="en-US" i="1" dirty="0" smtClean="0">
                <a:solidFill>
                  <a:schemeClr val="bg1"/>
                </a:solidFill>
              </a:rPr>
              <a:t>of England responsible directly to the Sovereign, rather than to a diocesan bishop – and made it the </a:t>
            </a:r>
            <a:r>
              <a:rPr lang="en-US" b="1" i="1" dirty="0" smtClean="0">
                <a:solidFill>
                  <a:schemeClr val="bg1"/>
                </a:solidFill>
              </a:rPr>
              <a:t>Collegiate Church of St Peter</a:t>
            </a:r>
            <a:r>
              <a:rPr lang="en-US" i="1" dirty="0" smtClean="0">
                <a:solidFill>
                  <a:schemeClr val="bg1"/>
                </a:solidFill>
              </a:rPr>
              <a:t> (that is, a non-cathedral church with an attached chapter of canons, headed by a dean.) The last of Mary's abbots was made the first dean</a:t>
            </a:r>
            <a:r>
              <a:rPr lang="en-US" i="1" dirty="0" smtClean="0">
                <a:solidFill>
                  <a:schemeClr val="bg1"/>
                </a:solidFill>
              </a:rPr>
              <a:t>.</a:t>
            </a:r>
          </a:p>
          <a:p>
            <a:r>
              <a:rPr lang="en-US" i="1" dirty="0" smtClean="0">
                <a:solidFill>
                  <a:schemeClr val="bg1"/>
                </a:solidFill>
              </a:rPr>
              <a:t>1722–1745: Western towers </a:t>
            </a:r>
            <a:r>
              <a:rPr lang="en-US" i="1" dirty="0" smtClean="0">
                <a:solidFill>
                  <a:schemeClr val="bg1"/>
                </a:solidFill>
              </a:rPr>
              <a:t>constructed.</a:t>
            </a:r>
          </a:p>
          <a:p>
            <a:r>
              <a:rPr lang="en-US" i="1" dirty="0" smtClean="0">
                <a:solidFill>
                  <a:schemeClr val="bg1"/>
                </a:solidFill>
              </a:rPr>
              <a:t>Until the 19th century, Westminster was the third seat of learning in England, after Oxford and Cambridge</a:t>
            </a:r>
            <a:r>
              <a:rPr lang="en-US" i="1" dirty="0" smtClean="0">
                <a:solidFill>
                  <a:schemeClr val="bg1"/>
                </a:solidFill>
              </a:rPr>
              <a:t>.</a:t>
            </a:r>
          </a:p>
          <a:p>
            <a:r>
              <a:rPr lang="en-US" i="1" dirty="0" smtClean="0">
                <a:solidFill>
                  <a:schemeClr val="bg1"/>
                </a:solidFill>
              </a:rPr>
              <a:t>Westminster suffered minor damage during the Blitz on 15 November 1940.</a:t>
            </a:r>
            <a:endParaRPr lang="en-US" i="1" dirty="0" smtClean="0">
              <a:solidFill>
                <a:schemeClr val="bg1"/>
              </a:solidFill>
            </a:endParaRPr>
          </a:p>
          <a:p>
            <a:r>
              <a:rPr lang="en-US" i="1" dirty="0" smtClean="0">
                <a:solidFill>
                  <a:schemeClr val="bg1"/>
                </a:solidFill>
              </a:rPr>
              <a:t>On 6 September 1997, the </a:t>
            </a:r>
            <a:r>
              <a:rPr lang="en-US" i="1" dirty="0" smtClean="0">
                <a:solidFill>
                  <a:schemeClr val="bg1"/>
                </a:solidFill>
              </a:rPr>
              <a:t>funeral of </a:t>
            </a:r>
            <a:r>
              <a:rPr lang="en-US" i="1" dirty="0" smtClean="0">
                <a:solidFill>
                  <a:schemeClr val="bg1"/>
                </a:solidFill>
              </a:rPr>
              <a:t>Diana, Princess of Wales, was held at the Abbey. On 17 September 2010, Pope Benedict XVI became the first pope to set foot in the abbey</a:t>
            </a:r>
            <a:r>
              <a:rPr lang="en-US" i="1" dirty="0" smtClean="0">
                <a:solidFill>
                  <a:schemeClr val="bg1"/>
                </a:solidFill>
              </a:rPr>
              <a:t>.</a:t>
            </a:r>
          </a:p>
        </p:txBody>
      </p:sp>
      <p:sp>
        <p:nvSpPr>
          <p:cNvPr id="2" name="Title 1"/>
          <p:cNvSpPr>
            <a:spLocks noGrp="1"/>
          </p:cNvSpPr>
          <p:nvPr>
            <p:ph type="title"/>
          </p:nvPr>
        </p:nvSpPr>
        <p:spPr/>
        <p:txBody>
          <a:bodyPr>
            <a:normAutofit fontScale="90000"/>
          </a:bodyPr>
          <a:lstStyle/>
          <a:p>
            <a:pPr algn="ctr"/>
            <a:r>
              <a:rPr u="sng" smtClean="0"/>
              <a:t>Construction of the present church</a:t>
            </a:r>
            <a:r>
              <a:rPr b="1" smtClean="0"/>
              <a:t/>
            </a:r>
            <a:br>
              <a:rPr b="1" smtClean="0"/>
            </a:br>
            <a:endParaRPr lang="bg-BG" dirty="0"/>
          </a:p>
        </p:txBody>
      </p:sp>
    </p:spTree>
  </p:cSld>
  <p:clrMapOvr>
    <a:masterClrMapping/>
  </p:clrMapOvr>
  <p:transition spd="med">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i="1" dirty="0" smtClean="0">
                <a:solidFill>
                  <a:schemeClr val="bg1"/>
                </a:solidFill>
              </a:rPr>
              <a:t>Since the coronations in 1066 of both King Harold and William the Conqueror, coronations of English and British monarchs were held in the abbey</a:t>
            </a:r>
            <a:r>
              <a:rPr lang="en-US" i="1" dirty="0" smtClean="0">
                <a:solidFill>
                  <a:schemeClr val="bg1"/>
                </a:solidFill>
              </a:rPr>
              <a:t>.</a:t>
            </a:r>
            <a:r>
              <a:rPr lang="en-US" dirty="0" smtClean="0"/>
              <a:t> </a:t>
            </a:r>
            <a:endParaRPr lang="en-US" dirty="0" smtClean="0"/>
          </a:p>
          <a:p>
            <a:r>
              <a:rPr lang="en-US" i="1" dirty="0" smtClean="0">
                <a:solidFill>
                  <a:schemeClr val="bg1"/>
                </a:solidFill>
              </a:rPr>
              <a:t>In </a:t>
            </a:r>
            <a:r>
              <a:rPr lang="en-US" i="1" dirty="0" smtClean="0">
                <a:solidFill>
                  <a:schemeClr val="bg1"/>
                </a:solidFill>
              </a:rPr>
              <a:t>1216, Henry III was unable to be crowned in London when he first came to the throne, because the French prince </a:t>
            </a:r>
            <a:r>
              <a:rPr lang="en-US" i="1" dirty="0" smtClean="0">
                <a:solidFill>
                  <a:schemeClr val="bg1"/>
                </a:solidFill>
              </a:rPr>
              <a:t>Louis had </a:t>
            </a:r>
            <a:r>
              <a:rPr lang="en-US" i="1" dirty="0" smtClean="0">
                <a:solidFill>
                  <a:schemeClr val="bg1"/>
                </a:solidFill>
              </a:rPr>
              <a:t>taken control of the city, and so the king was crowned in Gloucester Cathedral. This coronation was deemed by the Pope to be improper, and a further coronation was held in the abbey on 17 May 1220</a:t>
            </a:r>
            <a:r>
              <a:rPr lang="en-US" dirty="0" smtClean="0">
                <a:solidFill>
                  <a:schemeClr val="bg1"/>
                </a:solidFill>
              </a:rPr>
              <a:t>.</a:t>
            </a:r>
            <a:r>
              <a:rPr lang="en-US" baseline="30000" dirty="0" smtClean="0">
                <a:solidFill>
                  <a:schemeClr val="bg1"/>
                </a:solidFill>
              </a:rPr>
              <a:t> </a:t>
            </a:r>
          </a:p>
          <a:p>
            <a:r>
              <a:rPr lang="en-US" i="1" dirty="0" smtClean="0">
                <a:solidFill>
                  <a:schemeClr val="bg1"/>
                </a:solidFill>
              </a:rPr>
              <a:t>King Edward's </a:t>
            </a:r>
            <a:r>
              <a:rPr lang="en-US" i="1" dirty="0" smtClean="0">
                <a:solidFill>
                  <a:schemeClr val="bg1"/>
                </a:solidFill>
              </a:rPr>
              <a:t>Chair(or </a:t>
            </a:r>
            <a:r>
              <a:rPr lang="en-US" i="1" dirty="0" smtClean="0">
                <a:solidFill>
                  <a:schemeClr val="bg1"/>
                </a:solidFill>
              </a:rPr>
              <a:t>St Edward's Chair), the throne on which English and British sovereigns have been seated at the moment of coronation, is housed within the abbey and has been used at every coronation since 1308. From 1301 to 1996 (except for a short time in 1950 when it was temporarily stolen by Scottish </a:t>
            </a:r>
            <a:r>
              <a:rPr lang="en-US" i="1" dirty="0" smtClean="0">
                <a:solidFill>
                  <a:schemeClr val="bg1"/>
                </a:solidFill>
              </a:rPr>
              <a:t>nationalists), </a:t>
            </a:r>
            <a:r>
              <a:rPr lang="en-US" i="1" dirty="0" smtClean="0">
                <a:solidFill>
                  <a:schemeClr val="bg1"/>
                </a:solidFill>
              </a:rPr>
              <a:t>the chair also housed the Stone of Scone upon which the kings of Scots are crowned. Although the Stone is now kept in Scotland, in Edinburgh Castle, at future coronations it is intended that the Stone will be returned to St Edward's Chair for use during the coronation ceremony</a:t>
            </a:r>
            <a:r>
              <a:rPr lang="en-US" i="1" dirty="0" smtClean="0">
                <a:solidFill>
                  <a:schemeClr val="bg1"/>
                </a:solidFill>
              </a:rPr>
              <a:t>.</a:t>
            </a:r>
            <a:endParaRPr lang="en-US" i="1" dirty="0" smtClean="0">
              <a:solidFill>
                <a:schemeClr val="bg1"/>
              </a:solidFill>
            </a:endParaRPr>
          </a:p>
          <a:p>
            <a:endParaRPr lang="bg-BG" i="1" dirty="0">
              <a:solidFill>
                <a:schemeClr val="bg1"/>
              </a:solidFill>
            </a:endParaRPr>
          </a:p>
        </p:txBody>
      </p:sp>
      <p:sp>
        <p:nvSpPr>
          <p:cNvPr id="3" name="Title 2"/>
          <p:cNvSpPr>
            <a:spLocks noGrp="1"/>
          </p:cNvSpPr>
          <p:nvPr>
            <p:ph type="title"/>
          </p:nvPr>
        </p:nvSpPr>
        <p:spPr/>
        <p:txBody>
          <a:bodyPr>
            <a:normAutofit fontScale="90000"/>
          </a:bodyPr>
          <a:lstStyle/>
          <a:p>
            <a:pPr algn="ctr"/>
            <a:r>
              <a:rPr b="1" u="sng" smtClean="0"/>
              <a:t>Coronations</a:t>
            </a:r>
            <a:r>
              <a:rPr b="1" smtClean="0"/>
              <a:t/>
            </a:r>
            <a:br>
              <a:rPr b="1" smtClean="0"/>
            </a:br>
            <a:endParaRPr lang="bg-BG" dirty="0"/>
          </a:p>
        </p:txBody>
      </p:sp>
    </p:spTree>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ronation-Chair-2012-Westminster-Abbey-copyright.jpg"/>
          <p:cNvPicPr>
            <a:picLocks noGrp="1" noChangeAspect="1"/>
          </p:cNvPicPr>
          <p:nvPr>
            <p:ph idx="1"/>
          </p:nvPr>
        </p:nvPicPr>
        <p:blipFill>
          <a:blip r:embed="rId2"/>
          <a:stretch>
            <a:fillRect/>
          </a:stretch>
        </p:blipFill>
        <p:spPr>
          <a:xfrm>
            <a:off x="2285984" y="1714488"/>
            <a:ext cx="4429156" cy="4714908"/>
          </a:xfrm>
        </p:spPr>
      </p:pic>
      <p:sp>
        <p:nvSpPr>
          <p:cNvPr id="2" name="Title 1"/>
          <p:cNvSpPr>
            <a:spLocks noGrp="1"/>
          </p:cNvSpPr>
          <p:nvPr>
            <p:ph type="title"/>
          </p:nvPr>
        </p:nvSpPr>
        <p:spPr/>
        <p:txBody>
          <a:bodyPr/>
          <a:lstStyle/>
          <a:p>
            <a:pPr algn="ctr"/>
            <a:r>
              <a:rPr b="1" u="sng" smtClean="0"/>
              <a:t>King Edward's Chair</a:t>
            </a:r>
            <a:endParaRPr lang="bg-BG" b="1" u="sng" dirty="0"/>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333892"/>
          </a:xfrm>
        </p:spPr>
        <p:txBody>
          <a:bodyPr>
            <a:normAutofit fontScale="70000" lnSpcReduction="20000"/>
          </a:bodyPr>
          <a:lstStyle/>
          <a:p>
            <a:pPr marL="514350" indent="-514350">
              <a:buFont typeface="Arial" pitchFamily="34" charset="0"/>
              <a:buChar char="•"/>
            </a:pPr>
            <a:r>
              <a:rPr lang="en-US" b="1" i="1" dirty="0" smtClean="0">
                <a:solidFill>
                  <a:schemeClr val="bg1"/>
                </a:solidFill>
              </a:rPr>
              <a:t>11 of  </a:t>
            </a:r>
            <a:r>
              <a:rPr lang="en-US" b="1" i="1" dirty="0" smtClean="0">
                <a:solidFill>
                  <a:schemeClr val="bg1"/>
                </a:solidFill>
              </a:rPr>
              <a:t>November 1100</a:t>
            </a:r>
            <a:r>
              <a:rPr lang="en-US" i="1" dirty="0" smtClean="0">
                <a:solidFill>
                  <a:schemeClr val="bg1"/>
                </a:solidFill>
              </a:rPr>
              <a:t>: King Henry I of England was married to Matilda of </a:t>
            </a:r>
            <a:r>
              <a:rPr lang="en-US" i="1" dirty="0" smtClean="0">
                <a:solidFill>
                  <a:schemeClr val="bg1"/>
                </a:solidFill>
              </a:rPr>
              <a:t>Scotland</a:t>
            </a:r>
          </a:p>
          <a:p>
            <a:pPr marL="514350" indent="-514350">
              <a:buFont typeface="Arial" pitchFamily="34" charset="0"/>
              <a:buChar char="•"/>
            </a:pPr>
            <a:r>
              <a:rPr lang="en-US" b="1" i="1" dirty="0" smtClean="0">
                <a:solidFill>
                  <a:schemeClr val="bg1"/>
                </a:solidFill>
              </a:rPr>
              <a:t>9 April 1269</a:t>
            </a:r>
            <a:r>
              <a:rPr lang="en-US" i="1" dirty="0" smtClean="0">
                <a:solidFill>
                  <a:schemeClr val="bg1"/>
                </a:solidFill>
              </a:rPr>
              <a:t>: Edmund of Crouchback, 1st Earl </a:t>
            </a:r>
            <a:r>
              <a:rPr lang="en-US" i="1" dirty="0" smtClean="0">
                <a:solidFill>
                  <a:schemeClr val="bg1"/>
                </a:solidFill>
              </a:rPr>
              <a:t>of Leicester </a:t>
            </a:r>
            <a:r>
              <a:rPr lang="en-US" i="1" dirty="0" smtClean="0">
                <a:solidFill>
                  <a:schemeClr val="bg1"/>
                </a:solidFill>
              </a:rPr>
              <a:t>and Lancaster, son of King Henry III was married to Lady </a:t>
            </a:r>
            <a:r>
              <a:rPr lang="en-US" i="1" dirty="0" err="1" smtClean="0">
                <a:solidFill>
                  <a:schemeClr val="bg1"/>
                </a:solidFill>
              </a:rPr>
              <a:t>Aveline</a:t>
            </a:r>
            <a:r>
              <a:rPr lang="en-US" i="1" dirty="0" smtClean="0">
                <a:solidFill>
                  <a:schemeClr val="bg1"/>
                </a:solidFill>
              </a:rPr>
              <a:t> de </a:t>
            </a:r>
            <a:r>
              <a:rPr lang="en-US" i="1" dirty="0" err="1" smtClean="0">
                <a:solidFill>
                  <a:schemeClr val="bg1"/>
                </a:solidFill>
              </a:rPr>
              <a:t>Forz</a:t>
            </a:r>
            <a:endParaRPr lang="en-US" i="1" dirty="0" smtClean="0">
              <a:solidFill>
                <a:schemeClr val="bg1"/>
              </a:solidFill>
            </a:endParaRPr>
          </a:p>
          <a:p>
            <a:pPr marL="514350" indent="-514350">
              <a:buFont typeface="Arial" pitchFamily="34" charset="0"/>
              <a:buChar char="•"/>
            </a:pPr>
            <a:r>
              <a:rPr lang="en-US" b="1" i="1" dirty="0" smtClean="0">
                <a:solidFill>
                  <a:schemeClr val="bg1"/>
                </a:solidFill>
              </a:rPr>
              <a:t>8 July 1290</a:t>
            </a:r>
            <a:r>
              <a:rPr lang="en-US" i="1" dirty="0" smtClean="0">
                <a:solidFill>
                  <a:schemeClr val="bg1"/>
                </a:solidFill>
              </a:rPr>
              <a:t>: Margaret of England, daughter of King Edward I, was married to John II, son of Duke of </a:t>
            </a:r>
            <a:r>
              <a:rPr lang="en-US" i="1" dirty="0" smtClean="0">
                <a:solidFill>
                  <a:schemeClr val="bg1"/>
                </a:solidFill>
              </a:rPr>
              <a:t>Brabant</a:t>
            </a:r>
          </a:p>
          <a:p>
            <a:pPr marL="514350" indent="-514350">
              <a:buFont typeface="Arial" pitchFamily="34" charset="0"/>
              <a:buChar char="•"/>
            </a:pPr>
            <a:r>
              <a:rPr lang="en-US" b="1" i="1" dirty="0" smtClean="0">
                <a:solidFill>
                  <a:schemeClr val="bg1"/>
                </a:solidFill>
              </a:rPr>
              <a:t>20 January 1382</a:t>
            </a:r>
            <a:r>
              <a:rPr lang="en-US" i="1" dirty="0" smtClean="0">
                <a:solidFill>
                  <a:schemeClr val="bg1"/>
                </a:solidFill>
              </a:rPr>
              <a:t>: King Richard II of England was married to Anne of </a:t>
            </a:r>
            <a:r>
              <a:rPr lang="en-US" i="1" dirty="0" smtClean="0">
                <a:solidFill>
                  <a:schemeClr val="bg1"/>
                </a:solidFill>
              </a:rPr>
              <a:t>Bohemia</a:t>
            </a:r>
          </a:p>
          <a:p>
            <a:pPr marL="514350" indent="-514350">
              <a:buFont typeface="Arial" pitchFamily="34" charset="0"/>
              <a:buChar char="•"/>
            </a:pPr>
            <a:r>
              <a:rPr lang="en-US" b="1" i="1" dirty="0" smtClean="0">
                <a:solidFill>
                  <a:schemeClr val="bg1"/>
                </a:solidFill>
              </a:rPr>
              <a:t>27 February 1919</a:t>
            </a:r>
            <a:r>
              <a:rPr lang="en-US" i="1" dirty="0" smtClean="0">
                <a:solidFill>
                  <a:schemeClr val="bg1"/>
                </a:solidFill>
              </a:rPr>
              <a:t>: Princess Patricia of </a:t>
            </a:r>
            <a:r>
              <a:rPr lang="en-US" i="1" dirty="0" err="1" smtClean="0">
                <a:solidFill>
                  <a:schemeClr val="bg1"/>
                </a:solidFill>
              </a:rPr>
              <a:t>Connaugt</a:t>
            </a:r>
            <a:r>
              <a:rPr lang="en-US" i="1" dirty="0" smtClean="0">
                <a:solidFill>
                  <a:schemeClr val="bg1"/>
                </a:solidFill>
              </a:rPr>
              <a:t> </a:t>
            </a:r>
            <a:r>
              <a:rPr lang="en-US" i="1" dirty="0" smtClean="0">
                <a:solidFill>
                  <a:schemeClr val="bg1"/>
                </a:solidFill>
              </a:rPr>
              <a:t>was married to Capt the Hon Alexander </a:t>
            </a:r>
            <a:r>
              <a:rPr lang="en-US" i="1" dirty="0" smtClean="0">
                <a:solidFill>
                  <a:schemeClr val="bg1"/>
                </a:solidFill>
              </a:rPr>
              <a:t>Ramsay</a:t>
            </a:r>
          </a:p>
          <a:p>
            <a:pPr marL="514350" indent="-514350">
              <a:buFont typeface="Arial" pitchFamily="34" charset="0"/>
              <a:buChar char="•"/>
            </a:pPr>
            <a:r>
              <a:rPr lang="en-US" b="1" i="1" dirty="0" smtClean="0">
                <a:solidFill>
                  <a:schemeClr val="bg1"/>
                </a:solidFill>
              </a:rPr>
              <a:t>28 February 1922</a:t>
            </a:r>
            <a:r>
              <a:rPr lang="en-US" i="1" dirty="0" smtClean="0">
                <a:solidFill>
                  <a:schemeClr val="bg1"/>
                </a:solidFill>
              </a:rPr>
              <a:t>: The Princess Mary, daughter of King George V, was married to Viscount </a:t>
            </a:r>
            <a:r>
              <a:rPr lang="en-US" i="1" dirty="0" err="1" smtClean="0">
                <a:solidFill>
                  <a:schemeClr val="bg1"/>
                </a:solidFill>
              </a:rPr>
              <a:t>Lascelles</a:t>
            </a:r>
            <a:endParaRPr lang="en-US" i="1" dirty="0" smtClean="0">
              <a:solidFill>
                <a:schemeClr val="bg1"/>
              </a:solidFill>
            </a:endParaRPr>
          </a:p>
          <a:p>
            <a:pPr marL="514350" indent="-514350">
              <a:buFont typeface="Arial" pitchFamily="34" charset="0"/>
              <a:buChar char="•"/>
            </a:pPr>
            <a:r>
              <a:rPr lang="en-US" b="1" i="1" dirty="0" smtClean="0">
                <a:solidFill>
                  <a:schemeClr val="bg1"/>
                </a:solidFill>
              </a:rPr>
              <a:t>20 November 1947</a:t>
            </a:r>
            <a:r>
              <a:rPr lang="en-US" i="1" dirty="0" smtClean="0">
                <a:solidFill>
                  <a:schemeClr val="bg1"/>
                </a:solidFill>
              </a:rPr>
              <a:t>: Princess Elizabeth (now Queen Elizabeth II), elder daughter of King George VI, was married to the Duke of </a:t>
            </a:r>
            <a:r>
              <a:rPr lang="en-US" i="1" dirty="0" smtClean="0">
                <a:solidFill>
                  <a:schemeClr val="bg1"/>
                </a:solidFill>
              </a:rPr>
              <a:t>Edinburgh</a:t>
            </a:r>
          </a:p>
          <a:p>
            <a:pPr marL="514350" indent="-514350">
              <a:buFont typeface="Arial" pitchFamily="34" charset="0"/>
              <a:buChar char="•"/>
            </a:pPr>
            <a:r>
              <a:rPr lang="en-US" b="1" i="1" dirty="0" smtClean="0">
                <a:solidFill>
                  <a:schemeClr val="bg1"/>
                </a:solidFill>
              </a:rPr>
              <a:t>29 April 2011</a:t>
            </a:r>
            <a:r>
              <a:rPr lang="en-US" i="1" dirty="0" smtClean="0">
                <a:solidFill>
                  <a:schemeClr val="bg1"/>
                </a:solidFill>
              </a:rPr>
              <a:t>: Prince William, Duke of Cambridge, grandson of Queen Elizabeth II, was married to Miss Catherine Middleton</a:t>
            </a:r>
            <a:endParaRPr lang="en-US" i="1" dirty="0" smtClean="0">
              <a:solidFill>
                <a:schemeClr val="bg1"/>
              </a:solidFill>
            </a:endParaRPr>
          </a:p>
          <a:p>
            <a:pPr marL="514350" indent="-514350">
              <a:buNone/>
            </a:pPr>
            <a:endParaRPr lang="en-US" dirty="0" smtClean="0"/>
          </a:p>
          <a:p>
            <a:pPr marL="514350" indent="-514350">
              <a:buNone/>
            </a:pPr>
            <a:endParaRPr lang="bg-BG" dirty="0"/>
          </a:p>
        </p:txBody>
      </p:sp>
      <p:sp>
        <p:nvSpPr>
          <p:cNvPr id="2" name="Title 1"/>
          <p:cNvSpPr>
            <a:spLocks noGrp="1"/>
          </p:cNvSpPr>
          <p:nvPr>
            <p:ph type="title"/>
          </p:nvPr>
        </p:nvSpPr>
        <p:spPr/>
        <p:txBody>
          <a:bodyPr>
            <a:normAutofit fontScale="90000"/>
          </a:bodyPr>
          <a:lstStyle/>
          <a:p>
            <a:pPr algn="ctr"/>
            <a:r>
              <a:rPr b="1" u="sng" smtClean="0">
                <a:solidFill>
                  <a:schemeClr val="tx1"/>
                </a:solidFill>
              </a:rPr>
              <a:t>Royal weddings</a:t>
            </a:r>
            <a:r>
              <a:rPr b="1" smtClean="0"/>
              <a:t/>
            </a:r>
            <a:br>
              <a:rPr b="1" smtClean="0"/>
            </a:br>
            <a:endParaRPr lang="bg-BG" dirty="0"/>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i="1" dirty="0" smtClean="0">
                <a:solidFill>
                  <a:schemeClr val="bg1"/>
                </a:solidFill>
              </a:rPr>
              <a:t>Westminster School and Westminster Abbey Choir </a:t>
            </a:r>
            <a:r>
              <a:rPr lang="en-US" i="1" dirty="0" smtClean="0">
                <a:solidFill>
                  <a:schemeClr val="bg1"/>
                </a:solidFill>
              </a:rPr>
              <a:t>School are </a:t>
            </a:r>
            <a:r>
              <a:rPr lang="en-US" i="1" dirty="0" smtClean="0">
                <a:solidFill>
                  <a:schemeClr val="bg1"/>
                </a:solidFill>
              </a:rPr>
              <a:t>also in the precincts of the abbey. It was natural for the learned and literate monks to be entrusted with education, and Benedictine monks were required by the Pope to maintain a charity school in 1179. The Choir School educates and trains the choirboys who sing for services in the Abbey.</a:t>
            </a:r>
            <a:endParaRPr lang="bg-BG" i="1" dirty="0">
              <a:solidFill>
                <a:schemeClr val="bg1"/>
              </a:solidFill>
            </a:endParaRPr>
          </a:p>
        </p:txBody>
      </p:sp>
      <p:sp>
        <p:nvSpPr>
          <p:cNvPr id="2" name="Title 1"/>
          <p:cNvSpPr>
            <a:spLocks noGrp="1"/>
          </p:cNvSpPr>
          <p:nvPr>
            <p:ph type="title"/>
          </p:nvPr>
        </p:nvSpPr>
        <p:spPr/>
        <p:txBody>
          <a:bodyPr>
            <a:normAutofit fontScale="90000"/>
          </a:bodyPr>
          <a:lstStyle/>
          <a:p>
            <a:pPr algn="ctr"/>
            <a:r>
              <a:rPr b="1" u="sng" smtClean="0">
                <a:solidFill>
                  <a:schemeClr val="tx1"/>
                </a:solidFill>
              </a:rPr>
              <a:t>Schools</a:t>
            </a:r>
            <a:r>
              <a:rPr b="1" smtClean="0"/>
              <a:t/>
            </a:r>
            <a:br>
              <a:rPr b="1" smtClean="0"/>
            </a:br>
            <a:endParaRPr lang="bg-BG" dirty="0"/>
          </a:p>
        </p:txBody>
      </p:sp>
    </p:spTree>
  </p:cSld>
  <p:clrMapOvr>
    <a:masterClrMapping/>
  </p:clrMapOvr>
  <p:transition spd="med">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121</TotalTime>
  <Words>841</Words>
  <Application>Microsoft Office PowerPoint</Application>
  <PresentationFormat>On-screen Show (4:3)</PresentationFormat>
  <Paragraphs>35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Paper</vt:lpstr>
      <vt:lpstr>Westminster Abbey</vt:lpstr>
      <vt:lpstr>IMAGE</vt:lpstr>
      <vt:lpstr>North entrance of Westminster Abbey</vt:lpstr>
      <vt:lpstr>History</vt:lpstr>
      <vt:lpstr>Construction of the present church </vt:lpstr>
      <vt:lpstr>Coronations </vt:lpstr>
      <vt:lpstr>King Edward's Chair</vt:lpstr>
      <vt:lpstr>Royal weddings </vt:lpstr>
      <vt:lpstr>Schools </vt:lpstr>
      <vt:lpstr>The Chapter  house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Westminster Abbey</dc:title>
  <dc:creator>User</dc:creator>
  <cp:lastModifiedBy>User</cp:lastModifiedBy>
  <cp:revision>12</cp:revision>
  <dcterms:created xsi:type="dcterms:W3CDTF">2016-11-20T09:25:45Z</dcterms:created>
  <dcterms:modified xsi:type="dcterms:W3CDTF">2016-11-20T11:27:15Z</dcterms:modified>
</cp:coreProperties>
</file>