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D0599713-2396-402C-A4C6-BEF0AFE07BD7}" type="datetimeFigureOut">
              <a:rPr lang="bg-BG" smtClean="0"/>
              <a:t>18.11.2016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296840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D0599713-2396-402C-A4C6-BEF0AFE07BD7}" type="datetimeFigureOut">
              <a:rPr lang="bg-BG" smtClean="0"/>
              <a:t>18.11.2016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149831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D0599713-2396-402C-A4C6-BEF0AFE07BD7}" type="datetimeFigureOut">
              <a:rPr lang="bg-BG" smtClean="0"/>
              <a:t>18.11.2016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89281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D0599713-2396-402C-A4C6-BEF0AFE07BD7}" type="datetimeFigureOut">
              <a:rPr lang="bg-BG" smtClean="0"/>
              <a:t>18.11.2016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263621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99713-2396-402C-A4C6-BEF0AFE07BD7}" type="datetimeFigureOut">
              <a:rPr lang="bg-BG" smtClean="0"/>
              <a:t>18.11.2016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318741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D0599713-2396-402C-A4C6-BEF0AFE07BD7}" type="datetimeFigureOut">
              <a:rPr lang="bg-BG" smtClean="0"/>
              <a:t>18.11.2016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12718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D0599713-2396-402C-A4C6-BEF0AFE07BD7}" type="datetimeFigureOut">
              <a:rPr lang="bg-BG" smtClean="0"/>
              <a:t>18.11.2016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421398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D0599713-2396-402C-A4C6-BEF0AFE07BD7}" type="datetimeFigureOut">
              <a:rPr lang="bg-BG" smtClean="0"/>
              <a:t>18.11.2016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234284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99713-2396-402C-A4C6-BEF0AFE07BD7}" type="datetimeFigureOut">
              <a:rPr lang="bg-BG" smtClean="0"/>
              <a:t>18.11.2016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397879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99713-2396-402C-A4C6-BEF0AFE07BD7}" type="datetimeFigureOut">
              <a:rPr lang="bg-BG" smtClean="0"/>
              <a:t>18.11.2016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411522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99713-2396-402C-A4C6-BEF0AFE07BD7}" type="datetimeFigureOut">
              <a:rPr lang="bg-BG" smtClean="0"/>
              <a:t>18.11.2016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081EC74-3C92-4E0D-8B23-EC18F5881EBC}" type="slidenum">
              <a:rPr lang="bg-BG" smtClean="0"/>
              <a:t>‹#›</a:t>
            </a:fld>
            <a:endParaRPr lang="bg-BG"/>
          </a:p>
        </p:txBody>
      </p:sp>
    </p:spTree>
    <p:extLst>
      <p:ext uri="{BB962C8B-B14F-4D97-AF65-F5344CB8AC3E}">
        <p14:creationId xmlns:p14="http://schemas.microsoft.com/office/powerpoint/2010/main" val="28883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99713-2396-402C-A4C6-BEF0AFE07BD7}" type="datetimeFigureOut">
              <a:rPr lang="bg-BG" smtClean="0"/>
              <a:t>18.11.2016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1EC74-3C92-4E0D-8B23-EC18F5881EBC}" type="slidenum">
              <a:rPr lang="bg-BG" smtClean="0"/>
              <a:t>‹#›</a:t>
            </a:fld>
            <a:endParaRPr lang="bg-BG"/>
          </a:p>
        </p:txBody>
      </p:sp>
    </p:spTree>
    <p:extLst>
      <p:ext uri="{BB962C8B-B14F-4D97-AF65-F5344CB8AC3E}">
        <p14:creationId xmlns:p14="http://schemas.microsoft.com/office/powerpoint/2010/main" val="38170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Canterbury </a:t>
            </a:r>
            <a:endParaRPr lang="bg-BG" dirty="0"/>
          </a:p>
        </p:txBody>
      </p:sp>
      <p:sp>
        <p:nvSpPr>
          <p:cNvPr id="3" name="Subtitle 2"/>
          <p:cNvSpPr>
            <a:spLocks noGrp="1"/>
          </p:cNvSpPr>
          <p:nvPr>
            <p:ph type="subTitle" idx="1"/>
          </p:nvPr>
        </p:nvSpPr>
        <p:spPr/>
        <p:txBody>
          <a:bodyPr/>
          <a:lstStyle/>
          <a:p>
            <a:r>
              <a:rPr lang="en-US" dirty="0" err="1" smtClean="0"/>
              <a:t>Venelin</a:t>
            </a:r>
            <a:r>
              <a:rPr lang="en-US" dirty="0" smtClean="0"/>
              <a:t> </a:t>
            </a:r>
            <a:r>
              <a:rPr lang="en-US" dirty="0" err="1" smtClean="0"/>
              <a:t>Portarski</a:t>
            </a:r>
            <a:endParaRPr lang="bg-BG" dirty="0"/>
          </a:p>
        </p:txBody>
      </p:sp>
    </p:spTree>
    <p:extLst>
      <p:ext uri="{BB962C8B-B14F-4D97-AF65-F5344CB8AC3E}">
        <p14:creationId xmlns:p14="http://schemas.microsoft.com/office/powerpoint/2010/main" val="62886291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0" y="260648"/>
            <a:ext cx="4125028" cy="3240359"/>
          </a:xfrm>
        </p:spPr>
        <p:txBody>
          <a:bodyPr>
            <a:normAutofit fontScale="77500" lnSpcReduction="20000"/>
          </a:bodyPr>
          <a:lstStyle/>
          <a:p>
            <a:pPr marL="0" indent="0">
              <a:buNone/>
            </a:pPr>
            <a:r>
              <a:rPr lang="en-US" dirty="0"/>
              <a:t>Canterbury (</a:t>
            </a:r>
            <a:r>
              <a:rPr lang="en-US" dirty="0" err="1"/>
              <a:t>Listeni</a:t>
            </a:r>
            <a:r>
              <a:rPr lang="en-US" dirty="0"/>
              <a:t>/ˈ</a:t>
            </a:r>
            <a:r>
              <a:rPr lang="en-US" dirty="0" err="1"/>
              <a:t>kæntəbri</a:t>
            </a:r>
            <a:r>
              <a:rPr lang="en-US" dirty="0"/>
              <a:t>/, /-</a:t>
            </a:r>
            <a:r>
              <a:rPr lang="en-US" dirty="0" err="1"/>
              <a:t>bəri</a:t>
            </a:r>
            <a:r>
              <a:rPr lang="en-US" dirty="0"/>
              <a:t>/, or /-</a:t>
            </a:r>
            <a:r>
              <a:rPr lang="en-US" dirty="0" err="1"/>
              <a:t>bɛri</a:t>
            </a:r>
            <a:r>
              <a:rPr lang="en-US" dirty="0" smtClean="0"/>
              <a:t>/ </a:t>
            </a:r>
            <a:r>
              <a:rPr lang="en-US" dirty="0"/>
              <a:t>is a historic English cathedral city and UNESCO World Heritage Site, which lies at the heart of the City of Canterbury, a local government district of Kent, England. It lies on the River </a:t>
            </a:r>
            <a:r>
              <a:rPr lang="en-US" dirty="0" err="1"/>
              <a:t>Stour</a:t>
            </a:r>
            <a:r>
              <a:rPr lang="en-US" dirty="0"/>
              <a:t>.</a:t>
            </a:r>
            <a:endParaRPr lang="bg-B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4405928" cy="319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16" y="3501008"/>
            <a:ext cx="5178152" cy="320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17032"/>
            <a:ext cx="346268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5273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20666"/>
            <a:ext cx="8964488" cy="3237334"/>
          </a:xfrm>
        </p:spPr>
        <p:txBody>
          <a:bodyPr>
            <a:normAutofit fontScale="70000" lnSpcReduction="20000"/>
          </a:bodyPr>
          <a:lstStyle/>
          <a:p>
            <a:r>
              <a:rPr lang="en-US" dirty="0"/>
              <a:t>The Canterbury area has been inhabited since prehistoric times. Lower Paleolithic axes, and Neolithic and Bronze Age pots have been found in the </a:t>
            </a:r>
            <a:r>
              <a:rPr lang="en-US" dirty="0" err="1" smtClean="0"/>
              <a:t>area.Canterbury</a:t>
            </a:r>
            <a:r>
              <a:rPr lang="en-US" dirty="0" smtClean="0"/>
              <a:t> </a:t>
            </a:r>
            <a:r>
              <a:rPr lang="en-US" dirty="0"/>
              <a:t>was first recorded as the main settlement of the Celtic tribe of the </a:t>
            </a:r>
            <a:r>
              <a:rPr lang="en-US" dirty="0" err="1"/>
              <a:t>Cantiaci</a:t>
            </a:r>
            <a:r>
              <a:rPr lang="en-US" dirty="0"/>
              <a:t>, which inhabited most of modern-day Kent. In the 1st century AD, the Romans captured the settlement and named it </a:t>
            </a:r>
            <a:r>
              <a:rPr lang="en-US" dirty="0" err="1"/>
              <a:t>Durovernum</a:t>
            </a:r>
            <a:r>
              <a:rPr lang="en-US" dirty="0"/>
              <a:t> </a:t>
            </a:r>
            <a:r>
              <a:rPr lang="en-US" dirty="0" err="1" smtClean="0"/>
              <a:t>Cantiacorum.The</a:t>
            </a:r>
            <a:r>
              <a:rPr lang="en-US" dirty="0" smtClean="0"/>
              <a:t> </a:t>
            </a:r>
            <a:r>
              <a:rPr lang="en-US" dirty="0"/>
              <a:t>Romans rebuilt the city, with new streets in a grid pattern, a theatre, a temple, a forum, and public baths</a:t>
            </a:r>
            <a:r>
              <a:rPr lang="en-US" dirty="0" smtClean="0"/>
              <a:t>. </a:t>
            </a:r>
            <a:r>
              <a:rPr lang="en-US" dirty="0"/>
              <a:t>Although they did not maintain a major military garrison, its position on Watling Street relative to the major Kentish ports of </a:t>
            </a:r>
            <a:r>
              <a:rPr lang="en-US" dirty="0" err="1"/>
              <a:t>Rutupiae</a:t>
            </a:r>
            <a:r>
              <a:rPr lang="en-US" dirty="0"/>
              <a:t> (</a:t>
            </a:r>
            <a:r>
              <a:rPr lang="en-US" dirty="0" err="1"/>
              <a:t>Richborough</a:t>
            </a:r>
            <a:r>
              <a:rPr lang="en-US" dirty="0"/>
              <a:t>), </a:t>
            </a:r>
            <a:r>
              <a:rPr lang="en-US" dirty="0" err="1"/>
              <a:t>Dubrae</a:t>
            </a:r>
            <a:r>
              <a:rPr lang="en-US" dirty="0"/>
              <a:t> (Dover), and </a:t>
            </a:r>
            <a:r>
              <a:rPr lang="en-US" dirty="0" err="1"/>
              <a:t>Lemanae</a:t>
            </a:r>
            <a:r>
              <a:rPr lang="en-US" dirty="0"/>
              <a:t> (</a:t>
            </a:r>
            <a:r>
              <a:rPr lang="en-US" dirty="0" err="1"/>
              <a:t>Lymne</a:t>
            </a:r>
            <a:r>
              <a:rPr lang="en-US" dirty="0"/>
              <a:t>) gave it considerable strategic importance.</a:t>
            </a:r>
            <a:endParaRPr lang="bg-B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18892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840"/>
            <a:ext cx="4283968" cy="320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66" y="177281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2710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5" y="116632"/>
            <a:ext cx="8352929" cy="3024336"/>
          </a:xfrm>
        </p:spPr>
        <p:txBody>
          <a:bodyPr>
            <a:normAutofit fontScale="77500" lnSpcReduction="20000"/>
          </a:bodyPr>
          <a:lstStyle/>
          <a:p>
            <a:pPr marL="0" indent="0">
              <a:buNone/>
            </a:pPr>
            <a:r>
              <a:rPr lang="en-US" dirty="0" smtClean="0"/>
              <a:t>In </a:t>
            </a:r>
            <a:r>
              <a:rPr lang="en-US" dirty="0"/>
              <a:t>842 and 851, Canterbury suffered great loss of life during Danish raids. In 978, Archbishop Dunstan </a:t>
            </a:r>
            <a:r>
              <a:rPr lang="en-US" dirty="0" err="1"/>
              <a:t>refounded</a:t>
            </a:r>
            <a:r>
              <a:rPr lang="en-US" dirty="0"/>
              <a:t> the abbey built by Augustine, and named it St Augustine's Abbey</a:t>
            </a:r>
            <a:r>
              <a:rPr lang="en-US" dirty="0" smtClean="0"/>
              <a:t>. </a:t>
            </a:r>
            <a:r>
              <a:rPr lang="en-US" dirty="0"/>
              <a:t>A second wave of Danish attacks began in 991, and in 1011 the cathedral was burnt and Archbishop </a:t>
            </a:r>
            <a:r>
              <a:rPr lang="en-US" dirty="0" err="1"/>
              <a:t>Alphege</a:t>
            </a:r>
            <a:r>
              <a:rPr lang="en-US" dirty="0"/>
              <a:t> was killed in 1012. Remembering the destruction caused by the Danes, the inhabitants of Canterbury did not resist William the Conqueror's invasion in 1066.</a:t>
            </a:r>
            <a:endParaRPr lang="bg-B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09241"/>
            <a:ext cx="324848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142" y="3429000"/>
            <a:ext cx="4320480" cy="305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386" y="5069481"/>
            <a:ext cx="3074998" cy="178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27427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9437"/>
            <a:ext cx="6012160" cy="3593619"/>
          </a:xfrm>
        </p:spPr>
        <p:txBody>
          <a:bodyPr>
            <a:normAutofit fontScale="85000" lnSpcReduction="10000"/>
          </a:bodyPr>
          <a:lstStyle/>
          <a:p>
            <a:r>
              <a:rPr lang="en-US" dirty="0"/>
              <a:t>By the 17th century, Canterbury's population was 5,000; of whom 2,000 were French-speaking Protestant Huguenots, who had begun fleeing persecution and war in the Spanish Netherlands in the mid-16th century. The Huguenots introduced silk weaving into the city, which by 1676 had outstripped wool weaving</a:t>
            </a:r>
            <a:endParaRPr lang="bg-B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0008"/>
            <a:ext cx="2823195" cy="425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05064"/>
            <a:ext cx="336470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473836"/>
            <a:ext cx="3312368" cy="220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973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4860032" y="1600200"/>
            <a:ext cx="4536504" cy="4205063"/>
          </a:xfrm>
        </p:spPr>
        <p:txBody>
          <a:bodyPr>
            <a:normAutofit/>
          </a:bodyPr>
          <a:lstStyle/>
          <a:p>
            <a:r>
              <a:rPr lang="en-US" dirty="0"/>
              <a:t>By 1770, the castle had fallen into disrepair, and many parts of it were demolished during the late 18th century and early 19th century.</a:t>
            </a:r>
            <a:endParaRPr lang="bg-BG"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7" y="33075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725144"/>
            <a:ext cx="2438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54" y="404664"/>
            <a:ext cx="3408040" cy="255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2013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600200"/>
            <a:ext cx="4499992" cy="5141168"/>
          </a:xfrm>
        </p:spPr>
        <p:txBody>
          <a:bodyPr>
            <a:normAutofit fontScale="77500" lnSpcReduction="20000"/>
          </a:bodyPr>
          <a:lstStyle/>
          <a:p>
            <a:pPr marL="0" indent="0">
              <a:buNone/>
            </a:pPr>
            <a:r>
              <a:rPr lang="en-US" dirty="0"/>
              <a:t>During the First World War, a number of barracks and voluntary hospitals were set up around the city, and in 1917 a German bomber crash-landed near Broad Oak Road</a:t>
            </a:r>
            <a:r>
              <a:rPr lang="en-US" dirty="0" smtClean="0"/>
              <a:t>. </a:t>
            </a:r>
            <a:r>
              <a:rPr lang="en-US" dirty="0"/>
              <a:t>During the Second World War, 10,445 bombs dropped during 135 separate raids destroyed 731 homes and 296 other buildings in the city, including the missionary college and Simon Langton Girls' Grammar Schools, and 115 people were killed</a:t>
            </a:r>
            <a:r>
              <a:rPr lang="en-US" dirty="0" smtClean="0"/>
              <a:t>. </a:t>
            </a:r>
            <a:r>
              <a:rPr lang="en-US" dirty="0"/>
              <a:t>The most devastating raid was on 1 June 1942 during the Baedeker Blitz.</a:t>
            </a:r>
            <a:endParaRPr lang="bg-BG"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7971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endParaRPr lang="bg-BG"/>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33" y="188640"/>
            <a:ext cx="3704487" cy="262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582019"/>
            <a:ext cx="2953511" cy="221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8009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p:txBody>
          <a:bodyPr/>
          <a:lstStyle/>
          <a:p>
            <a:endParaRPr lang="bg-B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6971928" cy="676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79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433</Words>
  <Application>Microsoft Office PowerPoint</Application>
  <PresentationFormat>On-screen Show (4:3)</PresentationFormat>
  <Paragraphs>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Canterbury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8</cp:revision>
  <dcterms:created xsi:type="dcterms:W3CDTF">2016-11-17T07:06:06Z</dcterms:created>
  <dcterms:modified xsi:type="dcterms:W3CDTF">2016-11-18T06:19:08Z</dcterms:modified>
</cp:coreProperties>
</file>