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58" r:id="rId4"/>
    <p:sldId id="263" r:id="rId5"/>
    <p:sldId id="265" r:id="rId6"/>
    <p:sldId id="264" r:id="rId7"/>
    <p:sldId id="259" r:id="rId8"/>
    <p:sldId id="260" r:id="rId9"/>
    <p:sldId id="261" r:id="rId10"/>
    <p:sldId id="266" r:id="rId11"/>
    <p:sldId id="267" r:id="rId12"/>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94660"/>
  </p:normalViewPr>
  <p:slideViewPr>
    <p:cSldViewPr>
      <p:cViewPr varScale="1">
        <p:scale>
          <a:sx n="68" d="100"/>
          <a:sy n="68" d="100"/>
        </p:scale>
        <p:origin x="-13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C0AE32-2B3F-4EBB-9FCC-187679AF347E}" type="datetimeFigureOut">
              <a:rPr lang="bg-BG" smtClean="0"/>
              <a:t>29.11.2016 г.</a:t>
            </a:fld>
            <a:endParaRPr lang="bg-B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Gergana Chorbadjieva</a:t>
            </a:r>
            <a:endParaRPr lang="bg-B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830A8A-F311-47FC-ADF0-5AE38D5D4FAA}" type="slidenum">
              <a:rPr lang="bg-BG" smtClean="0"/>
              <a:t>‹#›</a:t>
            </a:fld>
            <a:endParaRPr lang="bg-BG"/>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542F6-39D7-4D5D-AAC2-90C1A5FF518F}" type="datetimeFigureOut">
              <a:rPr lang="bg-BG" smtClean="0"/>
              <a:pPr/>
              <a:t>29.11.2016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Gergana Chorbadjieva</a:t>
            </a: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A3AF6-9544-45F8-BA05-309D82BB0457}" type="slidenum">
              <a:rPr lang="bg-BG" smtClean="0"/>
              <a:pPr/>
              <a:t>‹#›</a:t>
            </a:fld>
            <a:endParaRPr lang="bg-BG"/>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065A3AF6-9544-45F8-BA05-309D82BB0457}" type="slidenum">
              <a:rPr lang="bg-BG" smtClean="0"/>
              <a:pPr/>
              <a:t>3</a:t>
            </a:fld>
            <a:endParaRPr lang="bg-BG"/>
          </a:p>
        </p:txBody>
      </p:sp>
      <p:sp>
        <p:nvSpPr>
          <p:cNvPr id="5" name="Footer Placeholder 4"/>
          <p:cNvSpPr>
            <a:spLocks noGrp="1"/>
          </p:cNvSpPr>
          <p:nvPr>
            <p:ph type="ftr" sz="quarter" idx="11"/>
          </p:nvPr>
        </p:nvSpPr>
        <p:spPr/>
        <p:txBody>
          <a:bodyPr/>
          <a:lstStyle/>
          <a:p>
            <a:r>
              <a:rPr lang="en-US" smtClean="0"/>
              <a:t>Gergana Chorbadjieva</a:t>
            </a:r>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065A3AF6-9544-45F8-BA05-309D82BB0457}" type="slidenum">
              <a:rPr lang="bg-BG" smtClean="0"/>
              <a:pPr/>
              <a:t>10</a:t>
            </a:fld>
            <a:endParaRPr lang="bg-BG"/>
          </a:p>
        </p:txBody>
      </p:sp>
      <p:sp>
        <p:nvSpPr>
          <p:cNvPr id="5" name="Footer Placeholder 4"/>
          <p:cNvSpPr>
            <a:spLocks noGrp="1"/>
          </p:cNvSpPr>
          <p:nvPr>
            <p:ph type="ftr" sz="quarter" idx="11"/>
          </p:nvPr>
        </p:nvSpPr>
        <p:spPr/>
        <p:txBody>
          <a:bodyPr/>
          <a:lstStyle/>
          <a:p>
            <a:r>
              <a:rPr lang="en-US" smtClean="0"/>
              <a:t>Gergana Chorbadjieva</a:t>
            </a:r>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358BB2D-1B98-4E24-B269-8988EA855704}" type="datetime1">
              <a:rPr lang="bg-BG" smtClean="0"/>
              <a:t>29.11.2016 г.</a:t>
            </a:fld>
            <a:endParaRPr lang="bg-B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By Gergana Chorbadjieva</a:t>
            </a:r>
            <a:endParaRPr lang="bg-B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E74ABB-3C36-488B-9494-7C03923B0BFB}"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65F9E6-FEA8-4E1F-B98D-AEEE0D6F2748}" type="datetime1">
              <a:rPr lang="bg-BG" smtClean="0"/>
              <a:t>29.11.2016 г.</a:t>
            </a:fld>
            <a:endParaRPr lang="bg-BG"/>
          </a:p>
        </p:txBody>
      </p:sp>
      <p:sp>
        <p:nvSpPr>
          <p:cNvPr id="5" name="Footer Placeholder 4"/>
          <p:cNvSpPr>
            <a:spLocks noGrp="1"/>
          </p:cNvSpPr>
          <p:nvPr>
            <p:ph type="ftr" sz="quarter" idx="11"/>
          </p:nvPr>
        </p:nvSpPr>
        <p:spPr/>
        <p:txBody>
          <a:bodyPr/>
          <a:lstStyle>
            <a:extLst/>
          </a:lstStyle>
          <a:p>
            <a:r>
              <a:rPr lang="en-US" smtClean="0"/>
              <a:t>By Gergana Chorbadjieva</a:t>
            </a:r>
            <a:endParaRPr lang="bg-BG"/>
          </a:p>
        </p:txBody>
      </p:sp>
      <p:sp>
        <p:nvSpPr>
          <p:cNvPr id="6" name="Slide Number Placeholder 5"/>
          <p:cNvSpPr>
            <a:spLocks noGrp="1"/>
          </p:cNvSpPr>
          <p:nvPr>
            <p:ph type="sldNum" sz="quarter" idx="12"/>
          </p:nvPr>
        </p:nvSpPr>
        <p:spPr/>
        <p:txBody>
          <a:bodyPr/>
          <a:lstStyle>
            <a:extLst/>
          </a:lstStyle>
          <a:p>
            <a:fld id="{71E74ABB-3C36-488B-9494-7C03923B0BFB}"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4E3978-BAA9-408A-A42C-2BFAB3EEB9F3}" type="datetime1">
              <a:rPr lang="bg-BG" smtClean="0"/>
              <a:t>29.11.2016 г.</a:t>
            </a:fld>
            <a:endParaRPr lang="bg-BG"/>
          </a:p>
        </p:txBody>
      </p:sp>
      <p:sp>
        <p:nvSpPr>
          <p:cNvPr id="5" name="Footer Placeholder 4"/>
          <p:cNvSpPr>
            <a:spLocks noGrp="1"/>
          </p:cNvSpPr>
          <p:nvPr>
            <p:ph type="ftr" sz="quarter" idx="11"/>
          </p:nvPr>
        </p:nvSpPr>
        <p:spPr/>
        <p:txBody>
          <a:bodyPr/>
          <a:lstStyle>
            <a:extLst/>
          </a:lstStyle>
          <a:p>
            <a:r>
              <a:rPr lang="en-US" smtClean="0"/>
              <a:t>By Gergana Chorbadjieva</a:t>
            </a:r>
            <a:endParaRPr lang="bg-BG"/>
          </a:p>
        </p:txBody>
      </p:sp>
      <p:sp>
        <p:nvSpPr>
          <p:cNvPr id="6" name="Slide Number Placeholder 5"/>
          <p:cNvSpPr>
            <a:spLocks noGrp="1"/>
          </p:cNvSpPr>
          <p:nvPr>
            <p:ph type="sldNum" sz="quarter" idx="12"/>
          </p:nvPr>
        </p:nvSpPr>
        <p:spPr/>
        <p:txBody>
          <a:bodyPr/>
          <a:lstStyle>
            <a:extLst/>
          </a:lstStyle>
          <a:p>
            <a:fld id="{71E74ABB-3C36-488B-9494-7C03923B0BFB}"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03ADA6-DBB5-4ED1-8ECF-2C6C018B85B3}" type="datetime1">
              <a:rPr lang="bg-BG" smtClean="0"/>
              <a:t>29.11.2016 г.</a:t>
            </a:fld>
            <a:endParaRPr lang="bg-BG"/>
          </a:p>
        </p:txBody>
      </p:sp>
      <p:sp>
        <p:nvSpPr>
          <p:cNvPr id="5" name="Footer Placeholder 4"/>
          <p:cNvSpPr>
            <a:spLocks noGrp="1"/>
          </p:cNvSpPr>
          <p:nvPr>
            <p:ph type="ftr" sz="quarter" idx="11"/>
          </p:nvPr>
        </p:nvSpPr>
        <p:spPr/>
        <p:txBody>
          <a:bodyPr/>
          <a:lstStyle>
            <a:extLst/>
          </a:lstStyle>
          <a:p>
            <a:r>
              <a:rPr lang="en-US" smtClean="0"/>
              <a:t>By Gergana Chorbadjieva</a:t>
            </a:r>
            <a:endParaRPr lang="bg-BG"/>
          </a:p>
        </p:txBody>
      </p:sp>
      <p:sp>
        <p:nvSpPr>
          <p:cNvPr id="6" name="Slide Number Placeholder 5"/>
          <p:cNvSpPr>
            <a:spLocks noGrp="1"/>
          </p:cNvSpPr>
          <p:nvPr>
            <p:ph type="sldNum" sz="quarter" idx="12"/>
          </p:nvPr>
        </p:nvSpPr>
        <p:spPr/>
        <p:txBody>
          <a:bodyPr/>
          <a:lstStyle>
            <a:extLst/>
          </a:lstStyle>
          <a:p>
            <a:fld id="{71E74ABB-3C36-488B-9494-7C03923B0BFB}" type="slidenum">
              <a:rPr lang="bg-BG" smtClean="0"/>
              <a:pPr/>
              <a:t>‹#›</a:t>
            </a:fld>
            <a:endParaRPr lang="bg-B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9C6640-6DDA-457A-88FC-DF46B272DC6E}" type="datetime1">
              <a:rPr lang="bg-BG" smtClean="0"/>
              <a:t>29.11.2016 г.</a:t>
            </a:fld>
            <a:endParaRPr lang="bg-BG"/>
          </a:p>
        </p:txBody>
      </p:sp>
      <p:sp>
        <p:nvSpPr>
          <p:cNvPr id="5" name="Footer Placeholder 4"/>
          <p:cNvSpPr>
            <a:spLocks noGrp="1"/>
          </p:cNvSpPr>
          <p:nvPr>
            <p:ph type="ftr" sz="quarter" idx="11"/>
          </p:nvPr>
        </p:nvSpPr>
        <p:spPr/>
        <p:txBody>
          <a:bodyPr/>
          <a:lstStyle>
            <a:extLst/>
          </a:lstStyle>
          <a:p>
            <a:r>
              <a:rPr lang="en-US" smtClean="0"/>
              <a:t>By Gergana Chorbadjieva</a:t>
            </a:r>
            <a:endParaRPr lang="bg-BG"/>
          </a:p>
        </p:txBody>
      </p:sp>
      <p:sp>
        <p:nvSpPr>
          <p:cNvPr id="6" name="Slide Number Placeholder 5"/>
          <p:cNvSpPr>
            <a:spLocks noGrp="1"/>
          </p:cNvSpPr>
          <p:nvPr>
            <p:ph type="sldNum" sz="quarter" idx="12"/>
          </p:nvPr>
        </p:nvSpPr>
        <p:spPr/>
        <p:txBody>
          <a:bodyPr/>
          <a:lstStyle>
            <a:extLst/>
          </a:lstStyle>
          <a:p>
            <a:fld id="{71E74ABB-3C36-488B-9494-7C03923B0BFB}" type="slidenum">
              <a:rPr lang="bg-BG" smtClean="0"/>
              <a:pPr/>
              <a:t>‹#›</a:t>
            </a:fld>
            <a:endParaRPr lang="bg-B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5DE97E-8CB1-46BE-9D52-5C0481470F92}" type="datetime1">
              <a:rPr lang="bg-BG" smtClean="0"/>
              <a:t>29.11.2016 г.</a:t>
            </a:fld>
            <a:endParaRPr lang="bg-BG"/>
          </a:p>
        </p:txBody>
      </p:sp>
      <p:sp>
        <p:nvSpPr>
          <p:cNvPr id="6" name="Footer Placeholder 5"/>
          <p:cNvSpPr>
            <a:spLocks noGrp="1"/>
          </p:cNvSpPr>
          <p:nvPr>
            <p:ph type="ftr" sz="quarter" idx="11"/>
          </p:nvPr>
        </p:nvSpPr>
        <p:spPr/>
        <p:txBody>
          <a:bodyPr/>
          <a:lstStyle>
            <a:extLst/>
          </a:lstStyle>
          <a:p>
            <a:r>
              <a:rPr lang="en-US" smtClean="0"/>
              <a:t>By Gergana Chorbadjieva</a:t>
            </a:r>
            <a:endParaRPr lang="bg-BG"/>
          </a:p>
        </p:txBody>
      </p:sp>
      <p:sp>
        <p:nvSpPr>
          <p:cNvPr id="7" name="Slide Number Placeholder 6"/>
          <p:cNvSpPr>
            <a:spLocks noGrp="1"/>
          </p:cNvSpPr>
          <p:nvPr>
            <p:ph type="sldNum" sz="quarter" idx="12"/>
          </p:nvPr>
        </p:nvSpPr>
        <p:spPr/>
        <p:txBody>
          <a:bodyPr/>
          <a:lstStyle>
            <a:extLst/>
          </a:lstStyle>
          <a:p>
            <a:fld id="{71E74ABB-3C36-488B-9494-7C03923B0BFB}" type="slidenum">
              <a:rPr lang="bg-BG" smtClean="0"/>
              <a:pPr/>
              <a:t>‹#›</a:t>
            </a:fld>
            <a:endParaRPr lang="bg-B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B30344-7C85-46F4-8EAF-75FD00CFDBC0}" type="datetime1">
              <a:rPr lang="bg-BG" smtClean="0"/>
              <a:t>29.11.2016 г.</a:t>
            </a:fld>
            <a:endParaRPr lang="bg-BG"/>
          </a:p>
        </p:txBody>
      </p:sp>
      <p:sp>
        <p:nvSpPr>
          <p:cNvPr id="8" name="Footer Placeholder 7"/>
          <p:cNvSpPr>
            <a:spLocks noGrp="1"/>
          </p:cNvSpPr>
          <p:nvPr>
            <p:ph type="ftr" sz="quarter" idx="11"/>
          </p:nvPr>
        </p:nvSpPr>
        <p:spPr/>
        <p:txBody>
          <a:bodyPr/>
          <a:lstStyle>
            <a:extLst/>
          </a:lstStyle>
          <a:p>
            <a:r>
              <a:rPr lang="en-US" smtClean="0"/>
              <a:t>By Gergana Chorbadjieva</a:t>
            </a:r>
            <a:endParaRPr lang="bg-BG"/>
          </a:p>
        </p:txBody>
      </p:sp>
      <p:sp>
        <p:nvSpPr>
          <p:cNvPr id="9" name="Slide Number Placeholder 8"/>
          <p:cNvSpPr>
            <a:spLocks noGrp="1"/>
          </p:cNvSpPr>
          <p:nvPr>
            <p:ph type="sldNum" sz="quarter" idx="12"/>
          </p:nvPr>
        </p:nvSpPr>
        <p:spPr/>
        <p:txBody>
          <a:bodyPr/>
          <a:lstStyle>
            <a:extLst/>
          </a:lstStyle>
          <a:p>
            <a:fld id="{71E74ABB-3C36-488B-9494-7C03923B0BFB}"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0621543-C849-4A7D-B697-B0FF80A43340}" type="datetime1">
              <a:rPr lang="bg-BG" smtClean="0"/>
              <a:t>29.11.2016 г.</a:t>
            </a:fld>
            <a:endParaRPr lang="bg-BG"/>
          </a:p>
        </p:txBody>
      </p:sp>
      <p:sp>
        <p:nvSpPr>
          <p:cNvPr id="4" name="Footer Placeholder 3"/>
          <p:cNvSpPr>
            <a:spLocks noGrp="1"/>
          </p:cNvSpPr>
          <p:nvPr>
            <p:ph type="ftr" sz="quarter" idx="11"/>
          </p:nvPr>
        </p:nvSpPr>
        <p:spPr/>
        <p:txBody>
          <a:bodyPr/>
          <a:lstStyle>
            <a:extLst/>
          </a:lstStyle>
          <a:p>
            <a:r>
              <a:rPr lang="en-US" smtClean="0"/>
              <a:t>By Gergana Chorbadjieva</a:t>
            </a:r>
            <a:endParaRPr lang="bg-BG"/>
          </a:p>
        </p:txBody>
      </p:sp>
      <p:sp>
        <p:nvSpPr>
          <p:cNvPr id="5" name="Slide Number Placeholder 4"/>
          <p:cNvSpPr>
            <a:spLocks noGrp="1"/>
          </p:cNvSpPr>
          <p:nvPr>
            <p:ph type="sldNum" sz="quarter" idx="12"/>
          </p:nvPr>
        </p:nvSpPr>
        <p:spPr/>
        <p:txBody>
          <a:bodyPr/>
          <a:lstStyle>
            <a:extLst/>
          </a:lstStyle>
          <a:p>
            <a:fld id="{71E74ABB-3C36-488B-9494-7C03923B0BFB}" type="slidenum">
              <a:rPr lang="bg-BG" smtClean="0"/>
              <a:pPr/>
              <a:t>‹#›</a:t>
            </a:fld>
            <a:endParaRPr lang="bg-B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E665F9A-78A3-4EF6-AB71-F25384198016}" type="datetime1">
              <a:rPr lang="bg-BG" smtClean="0"/>
              <a:t>29.11.2016 г.</a:t>
            </a:fld>
            <a:endParaRPr lang="bg-BG"/>
          </a:p>
        </p:txBody>
      </p:sp>
      <p:sp>
        <p:nvSpPr>
          <p:cNvPr id="3" name="Footer Placeholder 2"/>
          <p:cNvSpPr>
            <a:spLocks noGrp="1"/>
          </p:cNvSpPr>
          <p:nvPr>
            <p:ph type="ftr" sz="quarter" idx="11"/>
          </p:nvPr>
        </p:nvSpPr>
        <p:spPr/>
        <p:txBody>
          <a:bodyPr/>
          <a:lstStyle>
            <a:extLst/>
          </a:lstStyle>
          <a:p>
            <a:r>
              <a:rPr lang="en-US" smtClean="0"/>
              <a:t>By Gergana Chorbadjieva</a:t>
            </a:r>
            <a:endParaRPr lang="bg-BG"/>
          </a:p>
        </p:txBody>
      </p:sp>
      <p:sp>
        <p:nvSpPr>
          <p:cNvPr id="4" name="Slide Number Placeholder 3"/>
          <p:cNvSpPr>
            <a:spLocks noGrp="1"/>
          </p:cNvSpPr>
          <p:nvPr>
            <p:ph type="sldNum" sz="quarter" idx="12"/>
          </p:nvPr>
        </p:nvSpPr>
        <p:spPr/>
        <p:txBody>
          <a:bodyPr/>
          <a:lstStyle>
            <a:extLst/>
          </a:lstStyle>
          <a:p>
            <a:fld id="{71E74ABB-3C36-488B-9494-7C03923B0BFB}"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034679-E2D4-4B80-BA47-22CAEE438BD7}" type="datetime1">
              <a:rPr lang="bg-BG" smtClean="0"/>
              <a:t>29.11.2016 г.</a:t>
            </a:fld>
            <a:endParaRPr lang="bg-BG"/>
          </a:p>
        </p:txBody>
      </p:sp>
      <p:sp>
        <p:nvSpPr>
          <p:cNvPr id="6" name="Footer Placeholder 5"/>
          <p:cNvSpPr>
            <a:spLocks noGrp="1"/>
          </p:cNvSpPr>
          <p:nvPr>
            <p:ph type="ftr" sz="quarter" idx="11"/>
          </p:nvPr>
        </p:nvSpPr>
        <p:spPr/>
        <p:txBody>
          <a:bodyPr/>
          <a:lstStyle>
            <a:extLst/>
          </a:lstStyle>
          <a:p>
            <a:r>
              <a:rPr lang="en-US" smtClean="0"/>
              <a:t>By Gergana Chorbadjieva</a:t>
            </a:r>
            <a:endParaRPr lang="bg-BG"/>
          </a:p>
        </p:txBody>
      </p:sp>
      <p:sp>
        <p:nvSpPr>
          <p:cNvPr id="7" name="Slide Number Placeholder 6"/>
          <p:cNvSpPr>
            <a:spLocks noGrp="1"/>
          </p:cNvSpPr>
          <p:nvPr>
            <p:ph type="sldNum" sz="quarter" idx="12"/>
          </p:nvPr>
        </p:nvSpPr>
        <p:spPr/>
        <p:txBody>
          <a:bodyPr/>
          <a:lstStyle>
            <a:extLst/>
          </a:lstStyle>
          <a:p>
            <a:fld id="{71E74ABB-3C36-488B-9494-7C03923B0BFB}"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575EFBA-88EC-43C7-8031-13F645044A14}" type="datetime1">
              <a:rPr lang="bg-BG" smtClean="0"/>
              <a:t>29.11.2016 г.</a:t>
            </a:fld>
            <a:endParaRPr lang="bg-B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By Gergana Chorbadjieva</a:t>
            </a:r>
            <a:endParaRPr lang="bg-B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E74ABB-3C36-488B-9494-7C03923B0BFB}" type="slidenum">
              <a:rPr lang="bg-BG" smtClean="0"/>
              <a:pPr/>
              <a:t>‹#›</a:t>
            </a:fld>
            <a:endParaRPr lang="bg-B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39F7807-D557-45B2-8C8D-B6563529EFA7}" type="datetime1">
              <a:rPr lang="bg-BG" smtClean="0"/>
              <a:t>29.11.2016 г.</a:t>
            </a:fld>
            <a:endParaRPr lang="bg-B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By Gergana Chorbadjieva</a:t>
            </a:r>
            <a:endParaRPr lang="bg-B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E74ABB-3C36-488B-9494-7C03923B0BFB}"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7772400" cy="1829761"/>
          </a:xfrm>
        </p:spPr>
        <p:txBody>
          <a:bodyPr/>
          <a:lstStyle/>
          <a:p>
            <a:r>
              <a:rPr lang="en-US" b="0" dirty="0" smtClean="0"/>
              <a:t>University of Oxford</a:t>
            </a:r>
            <a:br>
              <a:rPr lang="en-US" b="0" dirty="0" smtClean="0"/>
            </a:br>
            <a:endParaRPr lang="bg-BG" dirty="0"/>
          </a:p>
        </p:txBody>
      </p:sp>
      <p:pic>
        <p:nvPicPr>
          <p:cNvPr id="4" name="Picture 3" descr="warp_image.jpg"/>
          <p:cNvPicPr>
            <a:picLocks noChangeAspect="1"/>
          </p:cNvPicPr>
          <p:nvPr/>
        </p:nvPicPr>
        <p:blipFill>
          <a:blip r:embed="rId2" cstate="print"/>
          <a:stretch>
            <a:fillRect/>
          </a:stretch>
        </p:blipFill>
        <p:spPr>
          <a:xfrm>
            <a:off x="3059832" y="1700808"/>
            <a:ext cx="3073524" cy="3384376"/>
          </a:xfrm>
          <a:prstGeom prst="rect">
            <a:avLst/>
          </a:prstGeom>
        </p:spPr>
      </p:pic>
      <p:sp>
        <p:nvSpPr>
          <p:cNvPr id="6" name="Footer Placeholder 5"/>
          <p:cNvSpPr>
            <a:spLocks noGrp="1"/>
          </p:cNvSpPr>
          <p:nvPr>
            <p:ph type="ftr" sz="quarter" idx="11"/>
          </p:nvPr>
        </p:nvSpPr>
        <p:spPr>
          <a:xfrm>
            <a:off x="6156177" y="6492875"/>
            <a:ext cx="2987824" cy="365125"/>
          </a:xfrm>
        </p:spPr>
        <p:txBody>
          <a:bodyPr/>
          <a:lstStyle/>
          <a:p>
            <a:r>
              <a:rPr lang="en-US" sz="1800" b="1" dirty="0" smtClean="0">
                <a:solidFill>
                  <a:schemeClr val="tx1"/>
                </a:solidFill>
              </a:rPr>
              <a:t>By </a:t>
            </a:r>
            <a:r>
              <a:rPr lang="en-US" sz="1800" b="1" dirty="0" err="1" smtClean="0">
                <a:solidFill>
                  <a:schemeClr val="tx1"/>
                </a:solidFill>
              </a:rPr>
              <a:t>Gergana</a:t>
            </a:r>
            <a:r>
              <a:rPr lang="en-US" sz="1800" b="1" dirty="0" smtClean="0">
                <a:solidFill>
                  <a:schemeClr val="tx1"/>
                </a:solidFill>
              </a:rPr>
              <a:t> </a:t>
            </a:r>
            <a:r>
              <a:rPr lang="en-US" sz="1800" b="1" dirty="0" err="1" smtClean="0">
                <a:solidFill>
                  <a:schemeClr val="tx1"/>
                </a:solidFill>
              </a:rPr>
              <a:t>Chorbadjieva</a:t>
            </a:r>
            <a:endParaRPr lang="bg-BG" sz="1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university of Oxford maintains the largest university library system in the UK , with over 11 million volumes housed on190 km of shelving, the Bodleian group is the second-largest library in the UK.</a:t>
            </a:r>
            <a:endParaRPr lang="bg-BG" sz="2400" dirty="0"/>
          </a:p>
        </p:txBody>
      </p:sp>
      <p:sp>
        <p:nvSpPr>
          <p:cNvPr id="3" name="Title 2"/>
          <p:cNvSpPr>
            <a:spLocks noGrp="1"/>
          </p:cNvSpPr>
          <p:nvPr>
            <p:ph type="title"/>
          </p:nvPr>
        </p:nvSpPr>
        <p:spPr/>
        <p:txBody>
          <a:bodyPr/>
          <a:lstStyle/>
          <a:p>
            <a:endParaRPr lang="bg-BG"/>
          </a:p>
        </p:txBody>
      </p:sp>
      <p:pic>
        <p:nvPicPr>
          <p:cNvPr id="4" name="Picture 3" descr="1024px-Old_Clarendon_Building_3_(5649801503).jpg"/>
          <p:cNvPicPr>
            <a:picLocks noChangeAspect="1"/>
          </p:cNvPicPr>
          <p:nvPr/>
        </p:nvPicPr>
        <p:blipFill>
          <a:blip r:embed="rId3" cstate="print"/>
          <a:stretch>
            <a:fillRect/>
          </a:stretch>
        </p:blipFill>
        <p:spPr>
          <a:xfrm>
            <a:off x="2051720" y="3356992"/>
            <a:ext cx="5184576" cy="295232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bg-BG"/>
          </a:p>
        </p:txBody>
      </p:sp>
      <p:sp>
        <p:nvSpPr>
          <p:cNvPr id="3" name="Footer Placeholder 2"/>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2307711"/>
          </a:xfrm>
        </p:spPr>
        <p:txBody>
          <a:bodyPr>
            <a:normAutofit/>
          </a:bodyPr>
          <a:lstStyle/>
          <a:p>
            <a:endParaRPr lang="en-US" sz="2000" dirty="0" smtClean="0"/>
          </a:p>
          <a:p>
            <a:r>
              <a:rPr lang="en-US" sz="2000" dirty="0" smtClean="0"/>
              <a:t>The University of Oxford (Oxford) is a university located in Oxford, United Kingdom. </a:t>
            </a:r>
          </a:p>
          <a:p>
            <a:r>
              <a:rPr lang="en-US" sz="2000" dirty="0" smtClean="0"/>
              <a:t>The University of Oxford is the oldest university in the English-speaking world. There is no clear date of foundation, but teaching existed at Oxford in some form in 1096. </a:t>
            </a:r>
          </a:p>
          <a:p>
            <a:endParaRPr lang="en-US" sz="2000" dirty="0" smtClean="0"/>
          </a:p>
          <a:p>
            <a:endParaRPr lang="en-US" dirty="0" smtClean="0"/>
          </a:p>
          <a:p>
            <a:endParaRPr lang="bg-BG" dirty="0"/>
          </a:p>
        </p:txBody>
      </p:sp>
      <p:sp>
        <p:nvSpPr>
          <p:cNvPr id="3" name="Title 2"/>
          <p:cNvSpPr>
            <a:spLocks noGrp="1"/>
          </p:cNvSpPr>
          <p:nvPr>
            <p:ph type="title"/>
          </p:nvPr>
        </p:nvSpPr>
        <p:spPr>
          <a:xfrm>
            <a:off x="539552" y="404664"/>
            <a:ext cx="8229600" cy="1143000"/>
          </a:xfrm>
        </p:spPr>
        <p:txBody>
          <a:bodyPr>
            <a:normAutofit fontScale="90000"/>
          </a:bodyPr>
          <a:lstStyle/>
          <a:p>
            <a:r>
              <a:rPr lang="en-US" dirty="0" smtClean="0"/>
              <a:t/>
            </a:r>
            <a:br>
              <a:rPr lang="en-US" dirty="0" smtClean="0"/>
            </a:br>
            <a:r>
              <a:rPr lang="en-US" dirty="0" smtClean="0"/>
              <a:t> History</a:t>
            </a:r>
            <a:br>
              <a:rPr lang="en-US" dirty="0" smtClean="0"/>
            </a:br>
            <a:endParaRPr lang="bg-BG" dirty="0"/>
          </a:p>
        </p:txBody>
      </p:sp>
      <p:pic>
        <p:nvPicPr>
          <p:cNvPr id="4" name="Picture 3" descr="b_AllSoulsquad.jpg"/>
          <p:cNvPicPr>
            <a:picLocks noChangeAspect="1"/>
          </p:cNvPicPr>
          <p:nvPr/>
        </p:nvPicPr>
        <p:blipFill>
          <a:blip r:embed="rId2" cstate="print"/>
          <a:stretch>
            <a:fillRect/>
          </a:stretch>
        </p:blipFill>
        <p:spPr>
          <a:xfrm>
            <a:off x="755577" y="3501008"/>
            <a:ext cx="7632848" cy="259228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571184" cy="1299600"/>
          </a:xfrm>
        </p:spPr>
        <p:txBody>
          <a:bodyPr>
            <a:normAutofit/>
          </a:bodyPr>
          <a:lstStyle/>
          <a:p>
            <a:r>
              <a:rPr lang="en-US" sz="2000" dirty="0" smtClean="0"/>
              <a:t>Oxford consist of Central University and 38 colleges which are self-governing and financially independent institutions. </a:t>
            </a:r>
            <a:endParaRPr lang="en-US" sz="2400" dirty="0" smtClean="0"/>
          </a:p>
          <a:p>
            <a:endParaRPr lang="bg-BG" dirty="0"/>
          </a:p>
        </p:txBody>
      </p:sp>
      <p:sp>
        <p:nvSpPr>
          <p:cNvPr id="3" name="Title 2"/>
          <p:cNvSpPr>
            <a:spLocks noGrp="1"/>
          </p:cNvSpPr>
          <p:nvPr>
            <p:ph type="title"/>
          </p:nvPr>
        </p:nvSpPr>
        <p:spPr/>
        <p:txBody>
          <a:bodyPr/>
          <a:lstStyle/>
          <a:p>
            <a:r>
              <a:rPr lang="en-US" dirty="0" smtClean="0"/>
              <a:t>Organization and governance</a:t>
            </a:r>
            <a:endParaRPr lang="bg-BG" dirty="0"/>
          </a:p>
        </p:txBody>
      </p:sp>
      <p:pic>
        <p:nvPicPr>
          <p:cNvPr id="4" name="Picture 3" descr="oxford-university1.jpg"/>
          <p:cNvPicPr>
            <a:picLocks noChangeAspect="1"/>
          </p:cNvPicPr>
          <p:nvPr/>
        </p:nvPicPr>
        <p:blipFill>
          <a:blip r:embed="rId3" cstate="print"/>
          <a:stretch>
            <a:fillRect/>
          </a:stretch>
        </p:blipFill>
        <p:spPr>
          <a:xfrm>
            <a:off x="827584" y="2492896"/>
            <a:ext cx="4896544" cy="3619014"/>
          </a:xfrm>
          <a:prstGeom prst="rect">
            <a:avLst/>
          </a:prstGeom>
          <a:ln>
            <a:noFill/>
          </a:ln>
          <a:effectLst>
            <a:softEdge rad="112500"/>
          </a:effectLst>
        </p:spPr>
      </p:pic>
      <p:sp>
        <p:nvSpPr>
          <p:cNvPr id="5" name="TextBox 4"/>
          <p:cNvSpPr txBox="1"/>
          <p:nvPr/>
        </p:nvSpPr>
        <p:spPr>
          <a:xfrm>
            <a:off x="5796136" y="2636912"/>
            <a:ext cx="2664296" cy="3170099"/>
          </a:xfrm>
          <a:prstGeom prst="rect">
            <a:avLst/>
          </a:prstGeom>
          <a:noFill/>
        </p:spPr>
        <p:txBody>
          <a:bodyPr wrap="square" rtlCol="0">
            <a:spAutoFit/>
          </a:bodyPr>
          <a:lstStyle/>
          <a:p>
            <a:r>
              <a:rPr lang="en-US" sz="2000" dirty="0" smtClean="0"/>
              <a:t>The central University is composed of academic departments and research centers, administrative departments, libraries and museums.</a:t>
            </a:r>
            <a:endParaRPr lang="bg-BG" sz="2000" dirty="0"/>
          </a:p>
        </p:txBody>
      </p:sp>
      <p:sp>
        <p:nvSpPr>
          <p:cNvPr id="6" name="Footer Placeholder 5"/>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university's formal head is the Chancellor, currently Lord Patten of Barnes. The Chancellor is a titular figure, and is not involved with the day-to-day running of the university.</a:t>
            </a:r>
          </a:p>
          <a:p>
            <a:endParaRPr lang="en-US" sz="2400" dirty="0" smtClean="0"/>
          </a:p>
          <a:p>
            <a:endParaRPr lang="en-US" sz="2400" dirty="0" smtClean="0"/>
          </a:p>
          <a:p>
            <a:endParaRPr lang="bg-BG" sz="2400" dirty="0"/>
          </a:p>
        </p:txBody>
      </p:sp>
      <p:sp>
        <p:nvSpPr>
          <p:cNvPr id="3" name="Title 2"/>
          <p:cNvSpPr>
            <a:spLocks noGrp="1"/>
          </p:cNvSpPr>
          <p:nvPr>
            <p:ph type="title"/>
          </p:nvPr>
        </p:nvSpPr>
        <p:spPr/>
        <p:txBody>
          <a:bodyPr/>
          <a:lstStyle/>
          <a:p>
            <a:r>
              <a:rPr lang="en-US" dirty="0" smtClean="0"/>
              <a:t>Organization and governance</a:t>
            </a:r>
            <a:endParaRPr lang="bg-BG" dirty="0"/>
          </a:p>
        </p:txBody>
      </p:sp>
      <p:pic>
        <p:nvPicPr>
          <p:cNvPr id="4" name="Picture 3" descr="b_TheChancellor.jpg"/>
          <p:cNvPicPr>
            <a:picLocks noChangeAspect="1"/>
          </p:cNvPicPr>
          <p:nvPr/>
        </p:nvPicPr>
        <p:blipFill>
          <a:blip r:embed="rId2" cstate="print"/>
          <a:stretch>
            <a:fillRect/>
          </a:stretch>
        </p:blipFill>
        <p:spPr>
          <a:xfrm>
            <a:off x="1259632" y="3284984"/>
            <a:ext cx="6768752" cy="2692752"/>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central administration of the University is headed by the Vice-Chancellor, currently Louise Richardson. The vice-chancellors have specific responsibilities for education, research, planning and resources, development and external affairs.</a:t>
            </a:r>
          </a:p>
          <a:p>
            <a:endParaRPr lang="bg-BG" dirty="0"/>
          </a:p>
        </p:txBody>
      </p:sp>
      <p:sp>
        <p:nvSpPr>
          <p:cNvPr id="3" name="Title 2"/>
          <p:cNvSpPr>
            <a:spLocks noGrp="1"/>
          </p:cNvSpPr>
          <p:nvPr>
            <p:ph type="title"/>
          </p:nvPr>
        </p:nvSpPr>
        <p:spPr/>
        <p:txBody>
          <a:bodyPr/>
          <a:lstStyle/>
          <a:p>
            <a:r>
              <a:rPr lang="en-US" dirty="0" smtClean="0"/>
              <a:t>Organization and governance</a:t>
            </a:r>
            <a:endParaRPr lang="bg-BG" dirty="0"/>
          </a:p>
        </p:txBody>
      </p:sp>
      <p:pic>
        <p:nvPicPr>
          <p:cNvPr id="4" name="Picture 3" descr="122927111_richardso_390242c.jpg"/>
          <p:cNvPicPr>
            <a:picLocks noChangeAspect="1"/>
          </p:cNvPicPr>
          <p:nvPr/>
        </p:nvPicPr>
        <p:blipFill>
          <a:blip r:embed="rId2" cstate="print"/>
          <a:stretch>
            <a:fillRect/>
          </a:stretch>
        </p:blipFill>
        <p:spPr>
          <a:xfrm>
            <a:off x="3563888" y="3501008"/>
            <a:ext cx="4585072" cy="3054249"/>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6"/>
            <a:ext cx="8229600" cy="4234475"/>
          </a:xfrm>
        </p:spPr>
        <p:txBody>
          <a:bodyPr>
            <a:normAutofit/>
          </a:bodyPr>
          <a:lstStyle/>
          <a:p>
            <a:r>
              <a:rPr lang="en-US" sz="2400" dirty="0" smtClean="0"/>
              <a:t>The various academic faculties, departments, and institutes are organized into four divisions, each with its own head and elected board. They are the Humanities division, the Social Sciences Division, the Mathematical, Physical and Life Sciences Division and the Medical Sciences Division.</a:t>
            </a:r>
            <a:endParaRPr lang="bg-BG" sz="2400" dirty="0"/>
          </a:p>
        </p:txBody>
      </p:sp>
      <p:sp>
        <p:nvSpPr>
          <p:cNvPr id="3" name="Title 2"/>
          <p:cNvSpPr>
            <a:spLocks noGrp="1"/>
          </p:cNvSpPr>
          <p:nvPr>
            <p:ph type="title"/>
          </p:nvPr>
        </p:nvSpPr>
        <p:spPr/>
        <p:txBody>
          <a:bodyPr/>
          <a:lstStyle/>
          <a:p>
            <a:r>
              <a:rPr lang="en-US" dirty="0" smtClean="0"/>
              <a:t>Organization and governance</a:t>
            </a:r>
            <a:endParaRPr lang="bg-BG" dirty="0"/>
          </a:p>
        </p:txBody>
      </p:sp>
      <p:sp>
        <p:nvSpPr>
          <p:cNvPr id="4" name="Footer Placeholder 3"/>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university is a "city university“. It does not have a main campus. Instead, colleges, departments, accommodation, and other facilities are scattered throughout the city centre.</a:t>
            </a:r>
            <a:endParaRPr lang="bg-BG" sz="2000" dirty="0"/>
          </a:p>
        </p:txBody>
      </p:sp>
      <p:sp>
        <p:nvSpPr>
          <p:cNvPr id="3" name="Title 2"/>
          <p:cNvSpPr>
            <a:spLocks noGrp="1"/>
          </p:cNvSpPr>
          <p:nvPr>
            <p:ph type="title"/>
          </p:nvPr>
        </p:nvSpPr>
        <p:spPr/>
        <p:txBody>
          <a:bodyPr/>
          <a:lstStyle/>
          <a:p>
            <a:r>
              <a:rPr lang="en-US" dirty="0" err="1" smtClean="0"/>
              <a:t>Organisation</a:t>
            </a:r>
            <a:r>
              <a:rPr lang="en-US" dirty="0" smtClean="0"/>
              <a:t> and governance</a:t>
            </a:r>
            <a:endParaRPr lang="bg-BG" dirty="0"/>
          </a:p>
        </p:txBody>
      </p:sp>
      <p:pic>
        <p:nvPicPr>
          <p:cNvPr id="4" name="Picture 3" descr="oxford.jpg"/>
          <p:cNvPicPr>
            <a:picLocks noChangeAspect="1"/>
          </p:cNvPicPr>
          <p:nvPr/>
        </p:nvPicPr>
        <p:blipFill>
          <a:blip r:embed="rId2" cstate="print"/>
          <a:stretch>
            <a:fillRect/>
          </a:stretch>
        </p:blipFill>
        <p:spPr>
          <a:xfrm>
            <a:off x="1259632" y="2564904"/>
            <a:ext cx="6624736" cy="3384376"/>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371608"/>
          </a:xfrm>
        </p:spPr>
        <p:txBody>
          <a:bodyPr>
            <a:normAutofit/>
          </a:bodyPr>
          <a:lstStyle/>
          <a:p>
            <a:r>
              <a:rPr lang="en-US" sz="2000" dirty="0" smtClean="0"/>
              <a:t>There are also a big parks in Oxford. As well as providing gardens and exotic plants, the Parks contains numerous sports fields. </a:t>
            </a:r>
          </a:p>
          <a:p>
            <a:endParaRPr lang="en-US" sz="24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p:txBody>
      </p:sp>
      <p:sp>
        <p:nvSpPr>
          <p:cNvPr id="3" name="Title 2"/>
          <p:cNvSpPr>
            <a:spLocks noGrp="1"/>
          </p:cNvSpPr>
          <p:nvPr>
            <p:ph type="title"/>
          </p:nvPr>
        </p:nvSpPr>
        <p:spPr/>
        <p:txBody>
          <a:bodyPr/>
          <a:lstStyle/>
          <a:p>
            <a:r>
              <a:rPr lang="en-US" dirty="0" smtClean="0"/>
              <a:t>Organization and governance</a:t>
            </a:r>
            <a:endParaRPr lang="bg-BG" dirty="0"/>
          </a:p>
        </p:txBody>
      </p:sp>
      <p:pic>
        <p:nvPicPr>
          <p:cNvPr id="4" name="Picture 3" descr="1024px-Oxford_Botanic_Garden_in_Autumn_2004.jpg"/>
          <p:cNvPicPr>
            <a:picLocks noChangeAspect="1"/>
          </p:cNvPicPr>
          <p:nvPr/>
        </p:nvPicPr>
        <p:blipFill>
          <a:blip r:embed="rId2" cstate="print"/>
          <a:stretch>
            <a:fillRect/>
          </a:stretch>
        </p:blipFill>
        <p:spPr>
          <a:xfrm>
            <a:off x="899592" y="2708920"/>
            <a:ext cx="4968552" cy="3252591"/>
          </a:xfrm>
          <a:prstGeom prst="rect">
            <a:avLst/>
          </a:prstGeom>
          <a:ln>
            <a:noFill/>
          </a:ln>
          <a:effectLst>
            <a:softEdge rad="112500"/>
          </a:effectLst>
        </p:spPr>
      </p:pic>
      <p:sp>
        <p:nvSpPr>
          <p:cNvPr id="5" name="TextBox 4"/>
          <p:cNvSpPr txBox="1"/>
          <p:nvPr/>
        </p:nvSpPr>
        <p:spPr>
          <a:xfrm>
            <a:off x="6084168" y="2852936"/>
            <a:ext cx="2232248" cy="2554545"/>
          </a:xfrm>
          <a:prstGeom prst="rect">
            <a:avLst/>
          </a:prstGeom>
          <a:noFill/>
        </p:spPr>
        <p:txBody>
          <a:bodyPr wrap="square" rtlCol="0">
            <a:spAutoFit/>
          </a:bodyPr>
          <a:lstStyle/>
          <a:p>
            <a:r>
              <a:rPr lang="en-US" sz="2000" dirty="0"/>
              <a:t>The Botanic Garden </a:t>
            </a:r>
            <a:r>
              <a:rPr lang="en-US" sz="2000" dirty="0" smtClean="0"/>
              <a:t/>
            </a:r>
            <a:br>
              <a:rPr lang="en-US" sz="2000" dirty="0" smtClean="0"/>
            </a:br>
            <a:r>
              <a:rPr lang="en-US" sz="2000" dirty="0" smtClean="0"/>
              <a:t>on </a:t>
            </a:r>
            <a:r>
              <a:rPr lang="en-US" sz="2000" dirty="0"/>
              <a:t>the High </a:t>
            </a:r>
            <a:r>
              <a:rPr lang="en-US" sz="2000" dirty="0" smtClean="0"/>
              <a:t>Street, for example,</a:t>
            </a:r>
            <a:r>
              <a:rPr lang="en-US" sz="2000" dirty="0"/>
              <a:t> is the oldest botanic garden in the UK. </a:t>
            </a:r>
            <a:endParaRPr lang="bg-BG" sz="2000" dirty="0"/>
          </a:p>
        </p:txBody>
      </p:sp>
      <p:sp>
        <p:nvSpPr>
          <p:cNvPr id="6" name="Footer Placeholder 5"/>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258816" cy="4525963"/>
          </a:xfrm>
        </p:spPr>
        <p:txBody>
          <a:bodyPr>
            <a:normAutofit lnSpcReduction="10000"/>
          </a:bodyPr>
          <a:lstStyle/>
          <a:p>
            <a:r>
              <a:rPr lang="en-US" dirty="0" smtClean="0"/>
              <a:t>Oxford maintains a number of museums and galleries, open for free to the public. The </a:t>
            </a:r>
            <a:r>
              <a:rPr lang="en-US" dirty="0" err="1" smtClean="0"/>
              <a:t>Ashmolean</a:t>
            </a:r>
            <a:r>
              <a:rPr lang="en-US" dirty="0" smtClean="0"/>
              <a:t> Museum, founded in 1683, is the oldest museum in the UK, and the oldest university museum in the world.</a:t>
            </a:r>
            <a:endParaRPr lang="bg-BG" dirty="0"/>
          </a:p>
        </p:txBody>
      </p:sp>
      <p:sp>
        <p:nvSpPr>
          <p:cNvPr id="3" name="Title 2"/>
          <p:cNvSpPr>
            <a:spLocks noGrp="1"/>
          </p:cNvSpPr>
          <p:nvPr>
            <p:ph type="title"/>
          </p:nvPr>
        </p:nvSpPr>
        <p:spPr/>
        <p:txBody>
          <a:bodyPr/>
          <a:lstStyle/>
          <a:p>
            <a:r>
              <a:rPr lang="en-US" dirty="0" smtClean="0"/>
              <a:t>Organization and governance</a:t>
            </a:r>
            <a:endParaRPr lang="bg-BG" dirty="0"/>
          </a:p>
        </p:txBody>
      </p:sp>
      <p:pic>
        <p:nvPicPr>
          <p:cNvPr id="4" name="Picture 3" descr="Pitt-rivers-m2.jpg"/>
          <p:cNvPicPr>
            <a:picLocks noChangeAspect="1"/>
          </p:cNvPicPr>
          <p:nvPr/>
        </p:nvPicPr>
        <p:blipFill>
          <a:blip r:embed="rId2" cstate="print"/>
          <a:stretch>
            <a:fillRect/>
          </a:stretch>
        </p:blipFill>
        <p:spPr>
          <a:xfrm>
            <a:off x="4932039" y="1484784"/>
            <a:ext cx="3576273" cy="4104456"/>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By Gergana Chorbadjieva</a:t>
            </a:r>
            <a:endParaRPr lang="bg-BG"/>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TotalTime>
  <Words>232</Words>
  <Application>Microsoft Office PowerPoint</Application>
  <PresentationFormat>On-screen Show (4:3)</PresentationFormat>
  <Paragraphs>50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University of Oxford </vt:lpstr>
      <vt:lpstr>  History </vt:lpstr>
      <vt:lpstr>Organization and governance</vt:lpstr>
      <vt:lpstr>Organization and governance</vt:lpstr>
      <vt:lpstr>Organization and governance</vt:lpstr>
      <vt:lpstr>Organization and governance</vt:lpstr>
      <vt:lpstr>Organisation and governance</vt:lpstr>
      <vt:lpstr>Organization and governance</vt:lpstr>
      <vt:lpstr>Organization and governance</vt:lpstr>
      <vt:lpstr>Slide 10</vt:lpstr>
      <vt:lpstr>Slide 11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Oxford </dc:title>
  <dc:creator>HP</dc:creator>
  <cp:lastModifiedBy>HP</cp:lastModifiedBy>
  <cp:revision>3</cp:revision>
  <dcterms:created xsi:type="dcterms:W3CDTF">2016-11-29T17:45:07Z</dcterms:created>
  <dcterms:modified xsi:type="dcterms:W3CDTF">2016-11-29T19:41:12Z</dcterms:modified>
</cp:coreProperties>
</file>