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6"/>
  </p:notesMasterIdLst>
  <p:sldIdLst>
    <p:sldId id="257" r:id="rId3"/>
    <p:sldId id="310" r:id="rId4"/>
    <p:sldId id="258" r:id="rId5"/>
    <p:sldId id="311" r:id="rId6"/>
    <p:sldId id="321" r:id="rId7"/>
    <p:sldId id="324" r:id="rId8"/>
    <p:sldId id="259" r:id="rId9"/>
    <p:sldId id="260" r:id="rId10"/>
    <p:sldId id="353" r:id="rId11"/>
    <p:sldId id="322" r:id="rId12"/>
    <p:sldId id="342" r:id="rId13"/>
    <p:sldId id="344" r:id="rId14"/>
    <p:sldId id="349" r:id="rId15"/>
    <p:sldId id="313" r:id="rId16"/>
    <p:sldId id="317" r:id="rId17"/>
    <p:sldId id="325" r:id="rId18"/>
    <p:sldId id="351" r:id="rId19"/>
    <p:sldId id="262" r:id="rId20"/>
    <p:sldId id="265" r:id="rId21"/>
    <p:sldId id="337" r:id="rId22"/>
    <p:sldId id="318" r:id="rId23"/>
    <p:sldId id="264" r:id="rId24"/>
    <p:sldId id="343" r:id="rId25"/>
    <p:sldId id="331" r:id="rId26"/>
    <p:sldId id="267" r:id="rId27"/>
    <p:sldId id="268" r:id="rId28"/>
    <p:sldId id="329" r:id="rId29"/>
    <p:sldId id="266" r:id="rId30"/>
    <p:sldId id="271" r:id="rId31"/>
    <p:sldId id="339" r:id="rId32"/>
    <p:sldId id="315" r:id="rId33"/>
    <p:sldId id="261" r:id="rId34"/>
    <p:sldId id="350" r:id="rId35"/>
    <p:sldId id="335" r:id="rId36"/>
    <p:sldId id="328" r:id="rId37"/>
    <p:sldId id="312" r:id="rId38"/>
    <p:sldId id="270" r:id="rId39"/>
    <p:sldId id="330" r:id="rId40"/>
    <p:sldId id="338" r:id="rId41"/>
    <p:sldId id="316" r:id="rId42"/>
    <p:sldId id="323" r:id="rId43"/>
    <p:sldId id="269" r:id="rId44"/>
    <p:sldId id="272" r:id="rId45"/>
    <p:sldId id="273" r:id="rId46"/>
    <p:sldId id="275" r:id="rId47"/>
    <p:sldId id="277" r:id="rId48"/>
    <p:sldId id="263" r:id="rId49"/>
    <p:sldId id="278" r:id="rId50"/>
    <p:sldId id="332" r:id="rId51"/>
    <p:sldId id="319" r:id="rId52"/>
    <p:sldId id="314" r:id="rId53"/>
    <p:sldId id="320" r:id="rId54"/>
    <p:sldId id="340" r:id="rId55"/>
    <p:sldId id="279" r:id="rId56"/>
    <p:sldId id="280" r:id="rId57"/>
    <p:sldId id="327" r:id="rId58"/>
    <p:sldId id="287" r:id="rId59"/>
    <p:sldId id="333" r:id="rId60"/>
    <p:sldId id="326" r:id="rId61"/>
    <p:sldId id="284" r:id="rId62"/>
    <p:sldId id="285" r:id="rId63"/>
    <p:sldId id="341" r:id="rId64"/>
    <p:sldId id="347" r:id="rId65"/>
    <p:sldId id="292" r:id="rId66"/>
    <p:sldId id="281" r:id="rId67"/>
    <p:sldId id="336" r:id="rId68"/>
    <p:sldId id="286" r:id="rId69"/>
    <p:sldId id="290" r:id="rId70"/>
    <p:sldId id="295" r:id="rId71"/>
    <p:sldId id="297" r:id="rId72"/>
    <p:sldId id="334" r:id="rId73"/>
    <p:sldId id="299" r:id="rId74"/>
    <p:sldId id="300" r:id="rId75"/>
    <p:sldId id="301" r:id="rId76"/>
    <p:sldId id="302" r:id="rId77"/>
    <p:sldId id="303" r:id="rId78"/>
    <p:sldId id="304" r:id="rId79"/>
    <p:sldId id="305" r:id="rId80"/>
    <p:sldId id="306" r:id="rId81"/>
    <p:sldId id="345" r:id="rId82"/>
    <p:sldId id="346" r:id="rId83"/>
    <p:sldId id="348" r:id="rId84"/>
    <p:sldId id="352" r:id="rId8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8BE56"/>
    <a:srgbClr val="F88A5E"/>
    <a:srgbClr val="FEFE94"/>
    <a:srgbClr val="F8AAE4"/>
    <a:srgbClr val="7F7649"/>
    <a:srgbClr val="80F8ED"/>
    <a:srgbClr val="EEEE1E"/>
    <a:srgbClr val="CE4EA9"/>
    <a:srgbClr val="D9F0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25CF2-4D5E-4EAE-9F99-FD83228F56A5}" type="datetimeFigureOut">
              <a:rPr lang="es-ES" smtClean="0"/>
              <a:pPr/>
              <a:t>05/04/2015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CC78-2BE3-45EB-9CB1-EBC447A83E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Pulcro, arreglado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CC78-2BE3-45EB-9CB1-EBC447A83E32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Despiadado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CC78-2BE3-45EB-9CB1-EBC447A83E32}" type="slidenum">
              <a:rPr lang="es-ES" smtClean="0"/>
              <a:pPr/>
              <a:t>56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DCBE7-791C-4FA7-8201-4001B5F3A594}" type="datetimeFigureOut">
              <a:rPr lang="es-ES"/>
              <a:pPr>
                <a:defRPr/>
              </a:pPr>
              <a:t>05/04/2015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4801-EF0D-4E51-8FBE-C4F44414FB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DF3F-1A3C-4F66-BD02-61B50825A1CD}" type="datetimeFigureOut">
              <a:rPr lang="es-ES"/>
              <a:pPr>
                <a:defRPr/>
              </a:pPr>
              <a:t>05/04/2015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72035-132C-466D-90C5-FDAFA9FDAB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7D227-2F71-44A0-86A7-0A79DB14F2DD}" type="datetimeFigureOut">
              <a:rPr lang="es-ES"/>
              <a:pPr>
                <a:defRPr/>
              </a:pPr>
              <a:t>05/04/2015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6DFC8-8395-4797-86D5-941B6762B2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723A-A027-4638-B27D-7FDBC195F98E}" type="datetimeFigureOut">
              <a:rPr lang="es-ES"/>
              <a:pPr>
                <a:defRPr/>
              </a:pPr>
              <a:t>05/04/2015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CAF4-2A11-403F-A268-8BFA153AC7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0B6B-807B-4A1D-8DCE-96EC1465029C}" type="datetimeFigureOut">
              <a:rPr lang="es-ES"/>
              <a:pPr>
                <a:defRPr/>
              </a:pPr>
              <a:t>05/04/2015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9244-A852-40B4-90E1-3B25D1D97B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D013-DE8D-46C8-A1C4-C1B058001AE5}" type="datetimeFigureOut">
              <a:rPr lang="es-ES"/>
              <a:pPr>
                <a:defRPr/>
              </a:pPr>
              <a:t>05/04/2015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D861-E449-45BC-B954-1FFF25850E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5845-79D8-45F6-A4C5-702143F7019A}" type="datetimeFigureOut">
              <a:rPr lang="es-ES"/>
              <a:pPr>
                <a:defRPr/>
              </a:pPr>
              <a:t>05/04/2015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01452-134C-43D1-9521-A2BF1DD1DE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76E2-11E8-4FE2-82EC-642C3A68AE23}" type="datetimeFigureOut">
              <a:rPr lang="es-ES"/>
              <a:pPr>
                <a:defRPr/>
              </a:pPr>
              <a:t>05/04/2015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E382-BCBF-4D29-8C49-EEA010AB0D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B45E-E29B-4B42-9255-47A8993F6635}" type="datetimeFigureOut">
              <a:rPr lang="es-ES"/>
              <a:pPr>
                <a:defRPr/>
              </a:pPr>
              <a:t>05/04/2015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55A9-0CED-41E8-9E5C-5856332021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F76AC-C6AB-4825-A613-2569853A60DC}" type="datetimeFigureOut">
              <a:rPr lang="es-ES"/>
              <a:pPr>
                <a:defRPr/>
              </a:pPr>
              <a:t>05/04/2015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4F76-9E02-4473-AC34-DB4CE1E1EC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E875-30A0-473A-BACC-A9E688F4FD8B}" type="datetimeFigureOut">
              <a:rPr lang="es-ES"/>
              <a:pPr>
                <a:defRPr/>
              </a:pPr>
              <a:t>05/04/2015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0377F-FBC0-49E4-A2FE-EB06714F38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7A4C02-6B96-4D32-8A03-9F5CA51414F6}" type="datetimeFigureOut">
              <a:rPr lang="es-ES"/>
              <a:pPr>
                <a:defRPr/>
              </a:pPr>
              <a:t>05/04/2015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EE1FD7-8855-4D4C-9B56-5E2E8F717E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7.png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0425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ES" sz="8000" b="1" dirty="0" smtClean="0">
                <a:latin typeface="Comic Sans MS" pitchFamily="66" charset="0"/>
              </a:rPr>
              <a:t>PERSONALITY</a:t>
            </a:r>
            <a:endParaRPr lang="es-ES" sz="8000" b="1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4276" name="Picture 4" descr="https://internvolunteerabroad.files.wordpress.com/2014/01/personality-based-favorite-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80F8ED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Clumsy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5234" name="Picture 2" descr="http://ak2.picdn.net/shutterstock/videos/3990121/preview/stock-footage-clumsy-man-dropping-boxes-over-on-grey-screen-in-slow-mo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Critical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8786" name="Picture 2" descr="http://static.eharmony.com/dating-advice/wp-content/uploads/images/critical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04856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3399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Curious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0834" name="Picture 2" descr="http://women2.com/wp-content/uploads/2014/07/Curious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Determined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4930" name="Picture 2" descr="http://www.dontknow.net/sites/default/files/styles/thumbnail/public/sufrir-al-tomar-decisiones.jpeg?itok=1zmVUv-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544616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Dishonest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9458" name="Picture 2" descr="http://static.financialexpress.com/pic/uploadedImages/mediumImages/M_Id_416801_Ch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72200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Disobedient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4994" name="Picture 2" descr="http://www.better-ed.org/sites/default/files/disobedient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32848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8AAE4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Easy-going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0354" name="Picture 2" descr="http://file020b.bebo.com/3/large/2007/07/17/01/3656807900a4996188980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223404" cy="4680000"/>
          </a:xfrm>
          <a:prstGeom prst="rect">
            <a:avLst/>
          </a:prstGeom>
          <a:solidFill>
            <a:srgbClr val="F8AAE4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Extrovert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8002" name="Picture 2" descr="http://www.hercampus.com/sites/default/files/2015/02/11/extrov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255811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Faithful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9154" name="Picture 2" descr="http://sabiasesto.com/wp-content/uploads/womanand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565158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Friendly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7106" name="Picture 2" descr="http://images.sodahead.com/polls/003692993/friendly-108646840693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58640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</a:rPr>
              <a:t>Absent-minded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9874" name="Picture 2" descr="http://static.betazeta.com/www.belelu.com/up/2013/11/forgetful-1-960x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17588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EFE94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Fussy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3666" name="Picture 2" descr="http://cdn.lifemartini.com/wp-content/uploads/2011/06/Picky-Ea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68000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EEEE1E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Generous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290" name="Picture 2" descr="http://everydaylife.globalpost.com/DM-Resize/photos.demandstudios.com/getty/article/56/223/87803233.jpg?w=600&amp;h=600&amp;keep_ratio=1&amp;web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992888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Good-tempered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6082" name="Picture 2" descr="http://cdns.medindia.net/health-images/father-chi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61600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E8BE56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Gossip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9810" name="Picture 2" descr="https://courtneyscraziness.files.wordpress.com/2010/08/office_gossip-we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104456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Greedy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7522" name="Picture 2" descr="http://images.huffingtonpost.com/2013-11-29-fatamericansoriginal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109659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Happy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5058" name="Picture 2" descr="http://careergirlnetwork.com/wp-content/uploads/2013/03/happy-at-work-resized-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18158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Hard-working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4034" name="Picture 2" descr="http://phillips.blogs.com/photos/uncategorized/2007/08/21/827working_h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545586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Hesitant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5474" name="Picture 2" descr="http://static4.businessinsider.com/image/512f9f8569bedd784f000003-1200/if-they-stutter-or-hesitate-while-telling-you-their-story-theyre-most-likely-stalling-or-trying-to-come-up-with-a-good-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24687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Honest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3010" name="Picture 2" descr="http://cdn.innovativelanguage.com/wordlists/media/thumb/2679_fit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068319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Humble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62" name="Picture 2" descr="http://wac.450f.edgecastcdn.net/80450F/1057thehawk.com/files/2012/06/Dalai-Lama-3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05527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Attentive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3252" name="Picture 4" descr="http://www.legaltoday.com/files/Image/actualidad/escucha-at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9320"/>
            <a:ext cx="6607055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Immature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5714" name="Picture 2" descr="http://www.ydop.com/wp-content/uploads/2013/09/immature-mark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630435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Impatient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5842" name="Picture 2" descr="http://venturebeat.com/wp-content/uploads/2014/10/impat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84429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Intelligent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0178" name="Picture 2" descr="http://www.innereye.net/NYSeeings/Einsteind2_in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3662609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Introverted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6978" name="Picture 2" descr="http://www.halogensoftware.com/uploads/blog/the-psychology-of-introverted-employees-understand-them-to-manage-them-better/_thumb/848x450/psychology-of-introverted-employe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2088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Jealous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1618" name="Picture 2" descr="http://howzzdat.com/wp-content/uploads/2012/08/Overcome-jealou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05205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Kind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3426" name="Picture 2" descr="http://www.abc.net.au/reslib/201111/r855150_8132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635821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Lazy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482" name="Picture 2" descr="http://michelletessendorf.com/wp-content/uploads/2012/06/Lazy-g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92088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Lively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9938" name="Picture 2" descr="http://www.chalkevalley.org.uk/photos/Lively_People~side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950491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Mature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6500" name="Picture 4" descr="http://liveboldandbloom.com/wp-content/uploads/2010/09/iStock_000001875720Small-e1285367174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625033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Modest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6498" name="Picture 2" descr="http://assets-s3.usmagazine.com/uploads/assets/article_photos/c372667279a5e197dfc5cd8a8c5d38d1d02f0c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992888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Bad-tempered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7650" name="Picture 2" descr="http://i.dailymail.co.uk/i/pix/2007/04_01/temperDM1004_468x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30324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Naughty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2530" name="Picture 2" descr="http://www.differencebetween.info/sites/default/files/images/2/naugh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03278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7F7649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Neat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8306" name="Picture 2" descr="http://www.mens-hairstyle.com/wp-content/uploads/2013/08/Trendy-Hair-Cuts-for-Men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4286250" cy="4981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Nervous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1986" name="Picture 2" descr="http://marionherbertson.com/wp-content/uploads/2014/02/Nervous-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4464497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Obedient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8914" name="Picture 2" descr="http://www.australiantimes.co.uk/wp-content/uploads/2014/08/shutterstock_179877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7121739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Optimistic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7890" name="Picture 2" descr="https://www.northshorelij.com/sites/default/files/shutterstock_203007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087956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Outgoing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006629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Patient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4818" name="Picture 2" descr="http://www.donaldsons.org.uk/media/11581/Out-of-School-Care-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48883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Pessimistic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8130" name="Picture 2" descr="http://projectlifemastery.com/wp-content/uploads/2013/11/negative-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32899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3399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Polite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3794" name="Picture 2" descr="http://s3.amazonaws.com/values-values/tiny_images/large/good_manners_2.jpg?13728904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614107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Possessive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8546" name="Picture 2" descr="http://www.jenningswire.com/wp-content/uploads/2013/06/iStock_000015363474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984776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Brave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3186" name="Picture 2" descr="http://upload.wikimedia.org/wikipedia/commons/8/8b/Brave_person_walking_out_on_the_glacier_point_le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239999" cy="4680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Proud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7410" name="Picture 2" descr="http://www.universal.org.ar/wp-content/uploads/2012/02/orgu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452229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Quiet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9090" name="Picture 2" descr="http://rewalls.com/pic/201108/1366x768/reWalls.com-43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945" y="1628800"/>
            <a:ext cx="7280455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Reliable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62" name="Picture 2" descr="http://bethanyinbridgeton.com/yahoo_site_admin/assets/images/helping-hand-610gr.34450403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5724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Reserved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1746" name="Picture 2" descr="http://szolnokinaplo.hu/ckfinder/userfiles/images/hajl%C3%A9kta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832648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88A5E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Responsible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1748" name="Picture 4" descr="http://www.rsexuntadegalicia.com/wp-content/uploads/2013/01/shutterstock_61314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01649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Rude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9698" name="Picture 2" descr="http://www.bethpicard.com/wp-content/uploads/2013/05/rude-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064896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Ruthless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02" name="Picture 2" descr="http://static.becomegorgeous.com/img/arts/2013/10/how-to-stop-fighting-with-your-partner/embedded_man_yelling_at_part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7019998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Selfish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3554" name="Picture 2" descr="http://pansci.tw/wp-content/uploads/2013/06/6a00d834cd328369e2014e8629a89b970d-80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46303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b="1" dirty="0" smtClean="0">
                <a:latin typeface="Comic Sans MS" pitchFamily="66" charset="0"/>
              </a:rPr>
              <a:t>Sensible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1378" name="Picture 2" descr="http://definicion.de/wp-content/uploads/2010/01/sensat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256681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Sensitive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1380" name="Picture 4" descr="http://clientesapc.com/blog/wp-content/uploads/2014/11/1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80" y="1628800"/>
            <a:ext cx="794536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Boastful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9330" name="Picture 2" descr="https://leaderchat.files.wordpress.com/2011/10/bigstock_business_owner_standing_in_fro_29483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9320"/>
            <a:ext cx="4104456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Silly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5602" name="Picture 2" descr="http://salesarchitects.net/images2/silly%20business%20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3336"/>
            <a:ext cx="703242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Shy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6626" name="Picture 2" descr="http://www.weziwezi.com/news/wp-content/uploads/2014/11/shy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61600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Strict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7762" name="Picture 2" descr="http://www.knowledgegalaxy.net/images/strict_tea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3672408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Stubborn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3906" name="Picture 2" descr="http://52weekturnaround.com/wp-content/uploads/2013/12/I-cant-hear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053189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Talkative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8434" name="Picture 2" descr="http://blog.analysisuk.com/uploads/iStock_000001719888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5"/>
            <a:ext cx="388843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Tidy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disneybabble.com/sites/default/files/styles/articlesbig/public/field/image/odencasa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628800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Touchy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2642" name="Picture 2" descr="http://aplicandopsicologia.com/wp-content/uploads/2013/08/mmmmmmmmmmmmmmmm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372957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Unfriendly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4578" name="Picture 2" descr="http://dl3.glitter-graphics.net/pub/1939/1939483j0g6zb3a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34117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Unhappy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1506" name="Picture 2" descr="http://www.marcandangel.com/images/10-life-stuck-mo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4762500" cy="472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Unpleasant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5362" name="Picture 2" descr="http://newmediatravel.com/wp-content/uploads/2012/04/polls_mean_boss_for_on_your_way_to_the_top_0741_915182_poll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299997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Calm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2226" name="Picture 2" descr="http://cdn.lifemartini.com/wp-content/uploads/2011/11/Yoga-and-Med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68000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Untidy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314" name="Picture 2" descr="http://images.mid-day.com/2013/mar/untidy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5365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Witty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0594" name="Picture 2" descr="http://luisexto.blogia.com/upload/20111016152937-ideas-ingenios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79391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learnenglishkids.britishcouncil.org/sites/kids/files/imagecache/block_image/image/grammar%20test%20past%20simple%20verb%20to%20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627784" y="3068960"/>
            <a:ext cx="396044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</a:t>
            </a:r>
            <a:r>
              <a:rPr lang="es-E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simple</a:t>
            </a:r>
            <a:endParaRPr lang="es-E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latin typeface="Comic Sans MS" pitchFamily="66" charset="0"/>
              </a:rPr>
              <a:t>AFFIRMATIVE</a:t>
            </a:r>
          </a:p>
        </p:txBody>
      </p:sp>
      <p:sp>
        <p:nvSpPr>
          <p:cNvPr id="368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6868" name="Picture 2" descr="Green 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4450"/>
            <a:ext cx="22320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http://learnenglishonline-free.com/wp-content/themes/Current/scripts/timthumb.php?src=http://learnenglishonline-free.com/wp-content/uploads/2012/08/to-be1.jpg&amp;w=920&amp;zc=1&amp;q=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5732463"/>
            <a:ext cx="47879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 descr="http://www.protrainco.com/pix/miss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2411413" y="1700213"/>
            <a:ext cx="3744912" cy="3889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I </a:t>
            </a: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am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You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are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He </a:t>
            </a:r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She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 smtClean="0">
                <a:solidFill>
                  <a:prstClr val="black"/>
                </a:solidFill>
                <a:latin typeface="Comic Sans MS" pitchFamily="66" charset="0"/>
              </a:rPr>
              <a:t>It</a:t>
            </a:r>
            <a:r>
              <a:rPr lang="es-ES" sz="24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We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are</a:t>
            </a:r>
            <a:endParaRPr lang="es-ES" sz="24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You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are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They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are</a:t>
            </a:r>
            <a:endParaRPr lang="es-ES" sz="24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3276600" y="2781300"/>
            <a:ext cx="188913" cy="10795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5733256"/>
            <a:ext cx="4355976" cy="11247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PRESENT TENSE</a:t>
            </a:r>
            <a:endParaRPr lang="es-ES" sz="4000" dirty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latin typeface="Comic Sans MS" pitchFamily="66" charset="0"/>
              </a:rPr>
              <a:t>NEGATIVE</a:t>
            </a:r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7893" name="Picture 6" descr="http://learnenglishonline-free.com/wp-content/themes/Current/scripts/timthumb.php?src=http://learnenglishonline-free.com/wp-content/uploads/2012/08/to-be1.jpg&amp;w=920&amp;zc=1&amp;q=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5732463"/>
            <a:ext cx="47879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 descr="http://www.protrainco.com/pix/miss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2411413" y="1700213"/>
            <a:ext cx="3816350" cy="3889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 smtClean="0">
                <a:solidFill>
                  <a:prstClr val="black"/>
                </a:solidFill>
                <a:latin typeface="Comic Sans MS" pitchFamily="66" charset="0"/>
              </a:rPr>
              <a:t>I</a:t>
            </a:r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’m</a:t>
            </a: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s-ES" sz="24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You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aren’t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He </a:t>
            </a:r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isn’t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 smtClean="0">
                <a:solidFill>
                  <a:prstClr val="black"/>
                </a:solidFill>
                <a:latin typeface="Comic Sans MS" pitchFamily="66" charset="0"/>
              </a:rPr>
              <a:t>She</a:t>
            </a:r>
            <a:r>
              <a:rPr lang="es-ES" sz="24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isn’t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It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isn’t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We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aren’t</a:t>
            </a:r>
            <a:endParaRPr lang="es-ES" sz="24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You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aren’t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They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aren’t</a:t>
            </a:r>
            <a:endParaRPr lang="es-ES" sz="24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3276600" y="2781300"/>
            <a:ext cx="188913" cy="10795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37897" name="Picture 2" descr="X Wrong Cross No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0"/>
            <a:ext cx="18716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0" y="5733256"/>
            <a:ext cx="4355976" cy="11247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PRESENT TENSE</a:t>
            </a:r>
            <a:endParaRPr lang="es-ES" sz="4000" dirty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latin typeface="Comic Sans MS" pitchFamily="66" charset="0"/>
              </a:rPr>
              <a:t>INTERROGATIVE</a:t>
            </a:r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8917" name="Picture 6" descr="http://learnenglishonline-free.com/wp-content/themes/Current/scripts/timthumb.php?src=http://learnenglishonline-free.com/wp-content/uploads/2012/08/to-be1.jpg&amp;w=920&amp;zc=1&amp;q=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5732463"/>
            <a:ext cx="47879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 descr="http://www.protrainco.com/pix/miss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2411413" y="1700213"/>
            <a:ext cx="3744912" cy="3889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Am 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I?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Are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you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he?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she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it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Are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we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Are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you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Are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they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3276600" y="2781300"/>
            <a:ext cx="188913" cy="10795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38921" name="Picture 2" descr="Question Mark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4450"/>
            <a:ext cx="13684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0" y="5733256"/>
            <a:ext cx="4355976" cy="11247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PRESENT TENSE</a:t>
            </a:r>
            <a:endParaRPr lang="es-ES" sz="4000" dirty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learnenglishkids.britishcouncil.org/sites/kids/files/imagecache/block_image/image/grammar%20test%20past%20simple%20verb%20to%20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627784" y="3068960"/>
            <a:ext cx="3960440" cy="9144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Past</a:t>
            </a:r>
            <a:r>
              <a:rPr lang="es-E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simple</a:t>
            </a:r>
            <a:endParaRPr lang="es-E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latin typeface="Comic Sans MS" pitchFamily="66" charset="0"/>
              </a:rPr>
              <a:t>AFFIRMATIVE</a:t>
            </a:r>
          </a:p>
        </p:txBody>
      </p:sp>
      <p:sp>
        <p:nvSpPr>
          <p:cNvPr id="368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6868" name="Picture 2" descr="Green 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4450"/>
            <a:ext cx="22320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http://tx.english-ch.com/teacher/shelle/past-tens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5732463"/>
            <a:ext cx="460851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http://learnenglishonline-free.com/wp-content/themes/Current/scripts/timthumb.php?src=http://learnenglishonline-free.com/wp-content/uploads/2012/08/to-be1.jpg&amp;w=920&amp;zc=1&amp;q=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732463"/>
            <a:ext cx="47879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 descr="http://www.protrainco.com/pix/miss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03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2411413" y="1700213"/>
            <a:ext cx="3744912" cy="3889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I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was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You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were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He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was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She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was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It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was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We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were</a:t>
            </a:r>
            <a:endParaRPr lang="es-ES" sz="24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You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were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They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were</a:t>
            </a:r>
            <a:endParaRPr lang="es-ES" sz="24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3276600" y="2781300"/>
            <a:ext cx="188913" cy="10795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latin typeface="Comic Sans MS" pitchFamily="66" charset="0"/>
              </a:rPr>
              <a:t>NEGATIVE</a:t>
            </a:r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7892" name="Picture 4" descr="http://tx.english-ch.com/teacher/shelle/past-tens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5732463"/>
            <a:ext cx="460851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http://learnenglishonline-free.com/wp-content/themes/Current/scripts/timthumb.php?src=http://learnenglishonline-free.com/wp-content/uploads/2012/08/to-be1.jpg&amp;w=920&amp;zc=1&amp;q=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5732463"/>
            <a:ext cx="47879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 descr="http://www.protrainco.com/pix/miss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2411413" y="1700213"/>
            <a:ext cx="3816350" cy="3889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I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wasn’t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You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weren’t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He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wasn’t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She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wasn’t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It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wasn’t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We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weren’t</a:t>
            </a:r>
            <a:endParaRPr lang="es-ES" sz="24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You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weren’t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They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weren’t</a:t>
            </a:r>
            <a:endParaRPr lang="es-ES" sz="24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3276600" y="2781300"/>
            <a:ext cx="188913" cy="10795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37897" name="Picture 2" descr="X Wrong Cross No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0"/>
            <a:ext cx="18716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latin typeface="Comic Sans MS" pitchFamily="66" charset="0"/>
              </a:rPr>
              <a:t>INTERROGATIVE</a:t>
            </a:r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8916" name="Picture 4" descr="http://tx.english-ch.com/teacher/shelle/past-tens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5732463"/>
            <a:ext cx="460851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http://learnenglishonline-free.com/wp-content/themes/Current/scripts/timthumb.php?src=http://learnenglishonline-free.com/wp-content/uploads/2012/08/to-be1.jpg&amp;w=920&amp;zc=1&amp;q=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5732463"/>
            <a:ext cx="47879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 descr="http://www.protrainco.com/pix/miss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2411413" y="1700213"/>
            <a:ext cx="3744912" cy="3889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Was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I?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Were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you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Was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he?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Was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she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Was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it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Were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we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Were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you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Were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they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3276600" y="2781300"/>
            <a:ext cx="188913" cy="10795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38921" name="Picture 2" descr="Question Mark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44450"/>
            <a:ext cx="13684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Cheeky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02" name="Picture 2" descr="http://2.bp.blogspot.com/-O2K68sKs7Ds/TymGFg3-rEI/AAAAAAAAEp0/rqahckVZgHQ/s320/lov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703278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latin typeface="Comic Sans MS" pitchFamily="66" charset="0"/>
              </a:rPr>
              <a:t>ADJECTIVES</a:t>
            </a:r>
            <a:endParaRPr lang="es-ES" b="1" dirty="0">
              <a:latin typeface="Comic Sans MS" pitchFamily="66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1772816"/>
          <a:ext cx="8229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Comic Sans MS" pitchFamily="66" charset="0"/>
                        </a:rPr>
                        <a:t>usually</a:t>
                      </a:r>
                      <a:r>
                        <a:rPr lang="es-ES" dirty="0" smtClean="0">
                          <a:latin typeface="Comic Sans MS" pitchFamily="66" charset="0"/>
                        </a:rPr>
                        <a:t> positive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Comic Sans MS" pitchFamily="66" charset="0"/>
                        </a:rPr>
                        <a:t>usually</a:t>
                      </a:r>
                      <a:r>
                        <a:rPr lang="es-ES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s-ES" dirty="0" err="1" smtClean="0">
                          <a:latin typeface="Comic Sans MS" pitchFamily="66" charset="0"/>
                        </a:rPr>
                        <a:t>negative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Comic Sans MS" pitchFamily="66" charset="0"/>
                        </a:rPr>
                        <a:t>could</a:t>
                      </a:r>
                      <a:r>
                        <a:rPr lang="es-ES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s-ES" dirty="0" err="1" smtClean="0">
                          <a:latin typeface="Comic Sans MS" pitchFamily="66" charset="0"/>
                        </a:rPr>
                        <a:t>be</a:t>
                      </a:r>
                      <a:r>
                        <a:rPr lang="es-ES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s-ES" dirty="0" err="1" smtClean="0">
                          <a:latin typeface="Comic Sans MS" pitchFamily="66" charset="0"/>
                        </a:rPr>
                        <a:t>either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>
                          <a:latin typeface="Comic Sans MS" pitchFamily="66" charset="0"/>
                        </a:rPr>
                        <a:t>absent-minded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s://encrypted-tbn2.gstatic.com/images?q=tbn:ANd9GcQh6NybTt3mjyMj_sLPJjYJvcwnHIJcFbNr0C3lxpnxYF2gT3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2473" cy="1440000"/>
          </a:xfrm>
          <a:prstGeom prst="rect">
            <a:avLst/>
          </a:prstGeom>
          <a:noFill/>
        </p:spPr>
      </p:pic>
      <p:sp>
        <p:nvSpPr>
          <p:cNvPr id="5" name="4 Proceso"/>
          <p:cNvSpPr/>
          <p:nvPr/>
        </p:nvSpPr>
        <p:spPr>
          <a:xfrm>
            <a:off x="6588224" y="0"/>
            <a:ext cx="2555776" cy="119675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 err="1" smtClean="0">
                <a:solidFill>
                  <a:prstClr val="black"/>
                </a:solidFill>
                <a:latin typeface="Comic Sans MS" pitchFamily="66" charset="0"/>
              </a:rPr>
              <a:t>Write</a:t>
            </a:r>
            <a:r>
              <a:rPr lang="es-ES" sz="16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1600" b="1" dirty="0" err="1" smtClean="0">
                <a:solidFill>
                  <a:prstClr val="black"/>
                </a:solidFill>
                <a:latin typeface="Comic Sans MS" pitchFamily="66" charset="0"/>
              </a:rPr>
              <a:t>these</a:t>
            </a:r>
            <a:r>
              <a:rPr lang="es-ES" sz="16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1600" b="1" dirty="0" err="1" smtClean="0">
                <a:solidFill>
                  <a:prstClr val="black"/>
                </a:solidFill>
                <a:latin typeface="Comic Sans MS" pitchFamily="66" charset="0"/>
              </a:rPr>
              <a:t>adjectives</a:t>
            </a:r>
            <a:r>
              <a:rPr lang="es-ES" sz="1600" b="1" dirty="0" smtClean="0">
                <a:solidFill>
                  <a:prstClr val="black"/>
                </a:solidFill>
                <a:latin typeface="Comic Sans MS" pitchFamily="66" charset="0"/>
              </a:rPr>
              <a:t> in </a:t>
            </a:r>
            <a:r>
              <a:rPr lang="es-ES" sz="1600" b="1" dirty="0" err="1" smtClean="0">
                <a:solidFill>
                  <a:prstClr val="black"/>
                </a:solidFill>
                <a:latin typeface="Comic Sans MS" pitchFamily="66" charset="0"/>
              </a:rPr>
              <a:t>the</a:t>
            </a:r>
            <a:r>
              <a:rPr lang="es-ES" sz="16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1600" b="1" dirty="0" err="1" smtClean="0">
                <a:solidFill>
                  <a:prstClr val="black"/>
                </a:solidFill>
                <a:latin typeface="Comic Sans MS" pitchFamily="66" charset="0"/>
              </a:rPr>
              <a:t>most</a:t>
            </a:r>
            <a:r>
              <a:rPr lang="es-ES" sz="16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1600" b="1" dirty="0" err="1" smtClean="0">
                <a:solidFill>
                  <a:prstClr val="black"/>
                </a:solidFill>
                <a:latin typeface="Comic Sans MS" pitchFamily="66" charset="0"/>
              </a:rPr>
              <a:t>appropriate</a:t>
            </a:r>
            <a:r>
              <a:rPr lang="es-ES" sz="16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1600" b="1" dirty="0" err="1" smtClean="0">
                <a:solidFill>
                  <a:prstClr val="black"/>
                </a:solidFill>
                <a:latin typeface="Comic Sans MS" pitchFamily="66" charset="0"/>
              </a:rPr>
              <a:t>columm</a:t>
            </a:r>
            <a:r>
              <a:rPr lang="es-ES" sz="16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1600" b="1" dirty="0" err="1" smtClean="0">
                <a:solidFill>
                  <a:prstClr val="black"/>
                </a:solidFill>
                <a:latin typeface="Comic Sans MS" pitchFamily="66" charset="0"/>
              </a:rPr>
              <a:t>below</a:t>
            </a:r>
            <a:r>
              <a:rPr lang="es-ES" sz="16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16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4" descr="https://encrypted-tbn0.gstatic.com/images?q=tbn:ANd9GcSmPEbrwSwZxqa1dNafMjTR2p_ltM9DvjTg1kw4wllylqZxFIQ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941168"/>
            <a:ext cx="8208912" cy="1546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s-ES" b="1" dirty="0" smtClean="0">
                <a:latin typeface="Comic Sans MS" pitchFamily="66" charset="0"/>
              </a:rPr>
              <a:t>CONVERSTATION QUESTIONS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1858" name="Picture 2" descr="http://knektion.com/wp-content/uploads/2012/06/social-networking-suc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915816" y="6021288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Comic Sans MS" pitchFamily="66" charset="0"/>
              </a:rPr>
              <a:t>PERSONALITY</a:t>
            </a:r>
            <a:endParaRPr lang="es-ES" sz="3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4176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s-ES" sz="5000" b="1" dirty="0" smtClean="0">
                <a:latin typeface="Comic Sans MS" pitchFamily="66" charset="0"/>
              </a:rPr>
              <a:t>PERSONALITY</a:t>
            </a:r>
            <a:endParaRPr lang="es-ES" sz="50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latin typeface="Comic Sans MS" pitchFamily="66" charset="0"/>
              </a:rPr>
              <a:t>What are you like?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What are some characteristics of your family’?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What makes you happy?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What are some things that make you angry?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Are you happy with your personality?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Would you like to be different?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Are you a determined person? Are you a stubborn person?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Are you shy? In which occasions are you shy?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Do you consider yourself selfish? Why (not)?</a:t>
            </a:r>
            <a:endParaRPr lang="es-ES" dirty="0" smtClean="0">
              <a:latin typeface="Comic Sans MS" pitchFamily="66" charset="0"/>
            </a:endParaRPr>
          </a:p>
          <a:p>
            <a:pPr>
              <a:buFont typeface="Arial"/>
              <a:buChar char="•"/>
            </a:pPr>
            <a:endParaRPr lang="es-ES" dirty="0"/>
          </a:p>
        </p:txBody>
      </p:sp>
      <p:pic>
        <p:nvPicPr>
          <p:cNvPr id="4" name="Picture 2" descr="http://knektion.com/wp-content/uploads/2012/06/social-networking-suc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2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4176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s-ES" sz="5000" b="1" dirty="0" smtClean="0">
                <a:latin typeface="Comic Sans MS" pitchFamily="66" charset="0"/>
              </a:rPr>
              <a:t>PERSONALITY</a:t>
            </a:r>
            <a:endParaRPr lang="es-ES" sz="50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>
                <a:latin typeface="Comic Sans MS" pitchFamily="66" charset="0"/>
              </a:rPr>
              <a:t>Is your personality suited to your job?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In what way has your personality changed? Why has it changed??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Are you more introverted (focused on your inner world) or </a:t>
            </a:r>
            <a:r>
              <a:rPr lang="en-US" smtClean="0">
                <a:latin typeface="Comic Sans MS" pitchFamily="66" charset="0"/>
              </a:rPr>
              <a:t>more extrovert </a:t>
            </a:r>
            <a:r>
              <a:rPr lang="en-US" dirty="0" smtClean="0">
                <a:latin typeface="Comic Sans MS" pitchFamily="66" charset="0"/>
              </a:rPr>
              <a:t>(focused on other people and the outer world)?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Do you think you can change a major characteristic of your personality if you try?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Do you think you have an unusual personality? Why?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If you could change any aspect of your personality, what would it be?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What sort of things would you do to amuse yourself during a car journey?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What personality traits do you consider important in a good friend / a boss / a partner?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Do you consider yourself to be good-tempered?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What is one thing that many people don't know about you?</a:t>
            </a: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Do you think birth order makes a difference in your personality?</a:t>
            </a:r>
            <a:endParaRPr lang="es-ES" dirty="0" smtClean="0">
              <a:latin typeface="Comic Sans MS" pitchFamily="66" charset="0"/>
            </a:endParaRPr>
          </a:p>
          <a:p>
            <a:pPr algn="just"/>
            <a:endParaRPr lang="es-ES" dirty="0"/>
          </a:p>
        </p:txBody>
      </p:sp>
      <p:pic>
        <p:nvPicPr>
          <p:cNvPr id="4" name="Picture 2" descr="http://knektion.com/wp-content/uploads/2012/06/social-networking-suc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2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 err="1" smtClean="0">
                <a:latin typeface="Comic Sans MS" pitchFamily="66" charset="0"/>
              </a:rPr>
              <a:t>Cheerful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lorilowe.files.wordpress.com/2010/09/happy-cou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52839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343</Words>
  <Application>Microsoft Office PowerPoint</Application>
  <PresentationFormat>Presentación en pantalla (4:3)</PresentationFormat>
  <Paragraphs>172</Paragraphs>
  <Slides>83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83</vt:i4>
      </vt:variant>
    </vt:vector>
  </HeadingPairs>
  <TitlesOfParts>
    <vt:vector size="85" baseType="lpstr">
      <vt:lpstr>1_Tema de Office</vt:lpstr>
      <vt:lpstr>2_Tema de Office</vt:lpstr>
      <vt:lpstr>PERSONALITY</vt:lpstr>
      <vt:lpstr>Absent-minded</vt:lpstr>
      <vt:lpstr>Attentive</vt:lpstr>
      <vt:lpstr>Bad-tempered</vt:lpstr>
      <vt:lpstr>Brave</vt:lpstr>
      <vt:lpstr>Boastful</vt:lpstr>
      <vt:lpstr>Calm</vt:lpstr>
      <vt:lpstr>Cheeky</vt:lpstr>
      <vt:lpstr>Cheerful</vt:lpstr>
      <vt:lpstr>Clumsy</vt:lpstr>
      <vt:lpstr>Critical</vt:lpstr>
      <vt:lpstr>Curious</vt:lpstr>
      <vt:lpstr>Determined</vt:lpstr>
      <vt:lpstr>Dishonest</vt:lpstr>
      <vt:lpstr>Disobedient</vt:lpstr>
      <vt:lpstr>Easy-going</vt:lpstr>
      <vt:lpstr>Extrovert</vt:lpstr>
      <vt:lpstr>Faithful</vt:lpstr>
      <vt:lpstr>Friendly</vt:lpstr>
      <vt:lpstr>Fussy</vt:lpstr>
      <vt:lpstr>Generous</vt:lpstr>
      <vt:lpstr>Good-tempered</vt:lpstr>
      <vt:lpstr>Gossip</vt:lpstr>
      <vt:lpstr>Greedy</vt:lpstr>
      <vt:lpstr>Happy</vt:lpstr>
      <vt:lpstr>Hard-working</vt:lpstr>
      <vt:lpstr>Hesitant</vt:lpstr>
      <vt:lpstr>Honest</vt:lpstr>
      <vt:lpstr>Humble</vt:lpstr>
      <vt:lpstr>Immature</vt:lpstr>
      <vt:lpstr>Impatient</vt:lpstr>
      <vt:lpstr>Intelligent</vt:lpstr>
      <vt:lpstr>Introverted</vt:lpstr>
      <vt:lpstr>Jealous</vt:lpstr>
      <vt:lpstr>Kind</vt:lpstr>
      <vt:lpstr>Lazy</vt:lpstr>
      <vt:lpstr>Lively</vt:lpstr>
      <vt:lpstr>Mature</vt:lpstr>
      <vt:lpstr>Modest</vt:lpstr>
      <vt:lpstr>Naughty</vt:lpstr>
      <vt:lpstr>Neat</vt:lpstr>
      <vt:lpstr>Nervous</vt:lpstr>
      <vt:lpstr>Obedient</vt:lpstr>
      <vt:lpstr>Optimistic</vt:lpstr>
      <vt:lpstr>Outgoing</vt:lpstr>
      <vt:lpstr>Patient</vt:lpstr>
      <vt:lpstr>Pessimistic</vt:lpstr>
      <vt:lpstr>Polite</vt:lpstr>
      <vt:lpstr>Possessive</vt:lpstr>
      <vt:lpstr>Proud</vt:lpstr>
      <vt:lpstr>Quiet</vt:lpstr>
      <vt:lpstr>Reliable</vt:lpstr>
      <vt:lpstr>Reserved</vt:lpstr>
      <vt:lpstr>Responsible</vt:lpstr>
      <vt:lpstr>Rude</vt:lpstr>
      <vt:lpstr>Ruthless</vt:lpstr>
      <vt:lpstr>Selfish</vt:lpstr>
      <vt:lpstr>Sensible</vt:lpstr>
      <vt:lpstr>Sensitive</vt:lpstr>
      <vt:lpstr>Silly</vt:lpstr>
      <vt:lpstr>Shy</vt:lpstr>
      <vt:lpstr>Strict</vt:lpstr>
      <vt:lpstr>Stubborn</vt:lpstr>
      <vt:lpstr>Talkative</vt:lpstr>
      <vt:lpstr>Tidy</vt:lpstr>
      <vt:lpstr>Touchy</vt:lpstr>
      <vt:lpstr>Unfriendly</vt:lpstr>
      <vt:lpstr>Unhappy</vt:lpstr>
      <vt:lpstr>Unpleasant</vt:lpstr>
      <vt:lpstr>Untidy</vt:lpstr>
      <vt:lpstr>Witty</vt:lpstr>
      <vt:lpstr>Diapositiva 72</vt:lpstr>
      <vt:lpstr>AFFIRMATIVE</vt:lpstr>
      <vt:lpstr>NEGATIVE</vt:lpstr>
      <vt:lpstr>INTERROGATIVE</vt:lpstr>
      <vt:lpstr>Diapositiva 76</vt:lpstr>
      <vt:lpstr>AFFIRMATIVE</vt:lpstr>
      <vt:lpstr>NEGATIVE</vt:lpstr>
      <vt:lpstr>INTERROGATIVE</vt:lpstr>
      <vt:lpstr>ADJECTIVES</vt:lpstr>
      <vt:lpstr>CONVERSTATION QUESTIONS</vt:lpstr>
      <vt:lpstr>PERSONALITY</vt:lpstr>
      <vt:lpstr>PERSONALITY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 ADJECTIVES</dc:title>
  <dc:creator>PAULA</dc:creator>
  <cp:lastModifiedBy>Paula López</cp:lastModifiedBy>
  <cp:revision>67</cp:revision>
  <dcterms:created xsi:type="dcterms:W3CDTF">2013-02-06T15:17:28Z</dcterms:created>
  <dcterms:modified xsi:type="dcterms:W3CDTF">2015-04-05T09:40:20Z</dcterms:modified>
</cp:coreProperties>
</file>