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57" r:id="rId4"/>
    <p:sldId id="268" r:id="rId5"/>
    <p:sldId id="258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8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6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3CFC8C-D016-4C4A-95B0-7544C070DD4D}" type="datetimeFigureOut">
              <a:rPr lang="es-MX" smtClean="0"/>
              <a:t>16/04/2017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B7CF49-82AB-4F13-81A4-3CC83691B64D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851808">
            <a:off x="491481" y="2258442"/>
            <a:ext cx="5184576" cy="2595025"/>
          </a:xfrm>
        </p:spPr>
        <p:txBody>
          <a:bodyPr>
            <a:normAutofit fontScale="90000"/>
          </a:bodyPr>
          <a:lstStyle/>
          <a:p>
            <a:r>
              <a:rPr lang="es-MX" sz="6600" b="1" dirty="0">
                <a:solidFill>
                  <a:schemeClr val="bg1"/>
                </a:solidFill>
                <a:latin typeface="Lucida Calligraphy" pitchFamily="66" charset="0"/>
              </a:rPr>
              <a:t> </a:t>
            </a:r>
            <a:r>
              <a:rPr lang="es-MX" sz="6600" b="1" dirty="0" err="1">
                <a:solidFill>
                  <a:schemeClr val="bg1"/>
                </a:solidFill>
                <a:latin typeface="Lucida Calligraphy" pitchFamily="66" charset="0"/>
              </a:rPr>
              <a:t>Adjectives</a:t>
            </a:r>
            <a:br>
              <a:rPr lang="es-MX" sz="6600" b="1" dirty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es-MX" sz="6600" dirty="0">
                <a:solidFill>
                  <a:schemeClr val="bg1"/>
                </a:solidFill>
                <a:latin typeface="Lucida Calligraphy" pitchFamily="66" charset="0"/>
              </a:rPr>
              <a:t>      </a:t>
            </a:r>
            <a:r>
              <a:rPr lang="es-MX" sz="6600" dirty="0" err="1">
                <a:solidFill>
                  <a:schemeClr val="bg1"/>
                </a:solidFill>
                <a:latin typeface="Lucida Calligraphy" pitchFamily="66" charset="0"/>
              </a:rPr>
              <a:t>Order</a:t>
            </a:r>
            <a:endParaRPr lang="es-MX" sz="6600" b="1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75620"/>
            <a:ext cx="3115047" cy="233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Resultado de imagen para order of adjecti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40" y="332656"/>
            <a:ext cx="870453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101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sz="3200" dirty="0"/>
              <a:t>1.Andrea had………………………..a in her hair yesterday.</a:t>
            </a:r>
            <a:endParaRPr lang="es-MX" sz="3200" dirty="0"/>
          </a:p>
          <a:p>
            <a:r>
              <a:rPr lang="en-US" sz="3200" b="1" dirty="0">
                <a:solidFill>
                  <a:srgbClr val="FFFF00"/>
                </a:solidFill>
              </a:rPr>
              <a:t>a)nice yellow bow</a:t>
            </a:r>
            <a:endParaRPr lang="es-MX" sz="3200" b="1" dirty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b)yellow nice bow</a:t>
            </a:r>
            <a:endParaRPr lang="es-MX" sz="3200" b="1" dirty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c)bow nice yellow</a:t>
            </a:r>
            <a:endParaRPr lang="es-MX" sz="3200" b="1" dirty="0">
              <a:solidFill>
                <a:srgbClr val="FFFF00"/>
              </a:solidFill>
            </a:endParaRPr>
          </a:p>
          <a:p>
            <a:r>
              <a:rPr lang="en-US" sz="3200" dirty="0"/>
              <a:t>2.The clown was wearing a     ……………  hat.</a:t>
            </a:r>
            <a:endParaRPr lang="es-MX" sz="3200" dirty="0"/>
          </a:p>
          <a:p>
            <a:r>
              <a:rPr lang="en-US" sz="3200" b="1" dirty="0">
                <a:solidFill>
                  <a:srgbClr val="FFFF00"/>
                </a:solidFill>
              </a:rPr>
              <a:t>a)Big green yellow</a:t>
            </a:r>
            <a:endParaRPr lang="es-MX" sz="3200" b="1" dirty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b)Big green and yellow</a:t>
            </a:r>
            <a:endParaRPr lang="es-MX" sz="3200" b="1" dirty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c)Yellow and green big</a:t>
            </a:r>
            <a:endParaRPr lang="es-MX" sz="3200" b="1" dirty="0">
              <a:solidFill>
                <a:srgbClr val="FFFF0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501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3.I bought   ……………… oranges.</a:t>
            </a:r>
            <a:endParaRPr lang="es-MX" sz="3600" dirty="0"/>
          </a:p>
          <a:p>
            <a:pPr lvl="0"/>
            <a:r>
              <a:rPr lang="en-US" sz="3600" b="1" dirty="0">
                <a:solidFill>
                  <a:srgbClr val="FFFF00"/>
                </a:solidFill>
              </a:rPr>
              <a:t>a)Great some big</a:t>
            </a:r>
            <a:endParaRPr lang="es-MX" sz="3600" b="1" dirty="0">
              <a:solidFill>
                <a:srgbClr val="FFFF00"/>
              </a:solidFill>
            </a:endParaRPr>
          </a:p>
          <a:p>
            <a:pPr lvl="0"/>
            <a:r>
              <a:rPr lang="en-US" sz="3600" b="1" dirty="0">
                <a:solidFill>
                  <a:srgbClr val="FFFF00"/>
                </a:solidFill>
              </a:rPr>
              <a:t>b)Big great some</a:t>
            </a:r>
            <a:endParaRPr lang="es-MX" sz="3600" b="1" dirty="0">
              <a:solidFill>
                <a:srgbClr val="FFFF00"/>
              </a:solidFill>
            </a:endParaRPr>
          </a:p>
          <a:p>
            <a:pPr lvl="0"/>
            <a:r>
              <a:rPr lang="en-US" sz="3600" b="1" dirty="0">
                <a:solidFill>
                  <a:srgbClr val="FFFF00"/>
                </a:solidFill>
              </a:rPr>
              <a:t>c)Some great big</a:t>
            </a:r>
            <a:endParaRPr lang="es-MX" sz="3600" b="1" dirty="0">
              <a:solidFill>
                <a:srgbClr val="FFFF00"/>
              </a:solidFill>
            </a:endParaRPr>
          </a:p>
          <a:p>
            <a:r>
              <a:rPr lang="en-US" sz="3600" dirty="0"/>
              <a:t>4.We met     ……………… people at the conference.</a:t>
            </a:r>
            <a:endParaRPr lang="es-MX" sz="3600" dirty="0"/>
          </a:p>
          <a:p>
            <a:r>
              <a:rPr lang="en-US" sz="3600" b="1" dirty="0">
                <a:solidFill>
                  <a:srgbClr val="FFFF00"/>
                </a:solidFill>
              </a:rPr>
              <a:t>a)very smart two</a:t>
            </a:r>
            <a:endParaRPr lang="es-MX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b) two very smart</a:t>
            </a:r>
            <a:endParaRPr lang="es-MX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c) very two smart</a:t>
            </a:r>
            <a:endParaRPr lang="es-MX" sz="3600" b="1" dirty="0">
              <a:solidFill>
                <a:srgbClr val="FFFF0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09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5.My uncle wore a     ………………  to the wedding.</a:t>
            </a:r>
            <a:endParaRPr lang="es-MX" sz="3200" dirty="0"/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a)Silk blue tie</a:t>
            </a:r>
            <a:endParaRPr lang="es-MX" sz="3200" b="1" dirty="0">
              <a:solidFill>
                <a:srgbClr val="FFFF00"/>
              </a:solidFill>
            </a:endParaRPr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b)Tie blue silk</a:t>
            </a:r>
            <a:endParaRPr lang="es-MX" sz="3200" b="1" dirty="0">
              <a:solidFill>
                <a:srgbClr val="FFFF00"/>
              </a:solidFill>
            </a:endParaRPr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c)Blue silk tie</a:t>
            </a:r>
            <a:endParaRPr lang="es-MX" sz="3200" b="1" dirty="0">
              <a:solidFill>
                <a:srgbClr val="FFFF00"/>
              </a:solidFill>
            </a:endParaRPr>
          </a:p>
          <a:p>
            <a:r>
              <a:rPr lang="en-US" sz="3200" dirty="0"/>
              <a:t> </a:t>
            </a:r>
            <a:endParaRPr lang="es-MX" sz="3200" dirty="0"/>
          </a:p>
          <a:p>
            <a:r>
              <a:rPr lang="en-US" sz="3200" dirty="0"/>
              <a:t>6.Have you met that     ……………….. next door?</a:t>
            </a:r>
            <a:endParaRPr lang="es-MX" sz="3200" dirty="0"/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a)Cute boy new</a:t>
            </a:r>
            <a:endParaRPr lang="es-MX" sz="3200" b="1" dirty="0">
              <a:solidFill>
                <a:srgbClr val="FFFF00"/>
              </a:solidFill>
            </a:endParaRPr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b)Cute new boy</a:t>
            </a:r>
            <a:endParaRPr lang="es-MX" sz="3200" b="1" dirty="0">
              <a:solidFill>
                <a:srgbClr val="FFFF00"/>
              </a:solidFill>
            </a:endParaRPr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c)New cute boy</a:t>
            </a:r>
            <a:endParaRPr lang="es-MX" sz="3200" b="1" dirty="0">
              <a:solidFill>
                <a:srgbClr val="FFFF0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335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round / </a:t>
            </a:r>
            <a:r>
              <a:rPr lang="es-MX" dirty="0" err="1"/>
              <a:t>small</a:t>
            </a:r>
            <a:r>
              <a:rPr lang="es-MX" dirty="0"/>
              <a:t> / </a:t>
            </a:r>
            <a:r>
              <a:rPr lang="es-MX" dirty="0" err="1"/>
              <a:t>reading</a:t>
            </a:r>
            <a:r>
              <a:rPr lang="es-MX" dirty="0"/>
              <a:t> / </a:t>
            </a:r>
            <a:r>
              <a:rPr lang="es-MX" dirty="0" err="1"/>
              <a:t>lamp</a:t>
            </a:r>
            <a:r>
              <a:rPr lang="es-MX" dirty="0"/>
              <a:t>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German / </a:t>
            </a:r>
            <a:r>
              <a:rPr lang="es-MX" dirty="0" err="1"/>
              <a:t>old</a:t>
            </a:r>
            <a:r>
              <a:rPr lang="es-MX" dirty="0"/>
              <a:t> / </a:t>
            </a:r>
            <a:r>
              <a:rPr lang="es-MX" dirty="0" err="1"/>
              <a:t>yellow</a:t>
            </a:r>
            <a:r>
              <a:rPr lang="es-MX" dirty="0"/>
              <a:t> / car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 err="1"/>
              <a:t>wooden</a:t>
            </a:r>
            <a:r>
              <a:rPr lang="es-MX" dirty="0"/>
              <a:t> / </a:t>
            </a:r>
            <a:r>
              <a:rPr lang="es-MX" dirty="0" err="1"/>
              <a:t>huge</a:t>
            </a:r>
            <a:r>
              <a:rPr lang="es-MX" dirty="0"/>
              <a:t> / </a:t>
            </a:r>
            <a:r>
              <a:rPr lang="es-MX" dirty="0" err="1"/>
              <a:t>sailing</a:t>
            </a:r>
            <a:r>
              <a:rPr lang="es-MX" dirty="0"/>
              <a:t> / </a:t>
            </a:r>
            <a:r>
              <a:rPr lang="es-MX" dirty="0" err="1"/>
              <a:t>ship</a:t>
            </a:r>
            <a:r>
              <a:rPr lang="es-MX" dirty="0"/>
              <a:t>  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 err="1"/>
              <a:t>physics</a:t>
            </a:r>
            <a:r>
              <a:rPr lang="es-MX" dirty="0"/>
              <a:t> / </a:t>
            </a:r>
            <a:r>
              <a:rPr lang="es-MX" dirty="0" err="1"/>
              <a:t>boring</a:t>
            </a:r>
            <a:r>
              <a:rPr lang="es-MX" dirty="0"/>
              <a:t> / </a:t>
            </a:r>
            <a:r>
              <a:rPr lang="es-MX" dirty="0" err="1"/>
              <a:t>old</a:t>
            </a:r>
            <a:r>
              <a:rPr lang="es-MX" dirty="0"/>
              <a:t> / </a:t>
            </a:r>
            <a:r>
              <a:rPr lang="es-MX" dirty="0" err="1"/>
              <a:t>teacher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 err="1"/>
              <a:t>slim</a:t>
            </a:r>
            <a:r>
              <a:rPr lang="es-MX" dirty="0"/>
              <a:t> / Canadian / </a:t>
            </a:r>
            <a:r>
              <a:rPr lang="es-MX" dirty="0" err="1"/>
              <a:t>handsome</a:t>
            </a:r>
            <a:r>
              <a:rPr lang="es-MX" dirty="0"/>
              <a:t> / </a:t>
            </a:r>
            <a:r>
              <a:rPr lang="es-MX" dirty="0" err="1"/>
              <a:t>snowboarder</a:t>
            </a:r>
            <a:r>
              <a:rPr lang="es-MX" dirty="0"/>
              <a:t>                  </a:t>
            </a:r>
          </a:p>
        </p:txBody>
      </p:sp>
      <p:pic>
        <p:nvPicPr>
          <p:cNvPr id="4" name="3 Imagen" descr="http://web2.uvcs.uvic.ca/courses/elc/studyzone/images/lamp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950" y="249967"/>
            <a:ext cx="664210" cy="9467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German / old / yellow / car</a:t>
            </a: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Imagen 2" descr="Descripción: http://web2.uvcs.uvic.ca/courses/elc/studyzone/images/vwc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950" y="1484784"/>
            <a:ext cx="14287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 descr="http://web2.uvcs.uvic.ca/courses/elc/studyzone/images/ship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0928"/>
            <a:ext cx="1426210" cy="870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8 Imagen" descr="http://web2.uvcs.uvic.ca/courses/elc/studyzone/images/prof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945" y="3933056"/>
            <a:ext cx="958215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http://web2.uvcs.uvic.ca/courses/elc/studyzone/images/snowbord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534" y="5451713"/>
            <a:ext cx="751205" cy="870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5535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 err="1"/>
              <a:t>sugar</a:t>
            </a:r>
            <a:r>
              <a:rPr lang="es-MX" dirty="0"/>
              <a:t> / </a:t>
            </a:r>
            <a:r>
              <a:rPr lang="es-MX" dirty="0" err="1"/>
              <a:t>blue</a:t>
            </a:r>
            <a:r>
              <a:rPr lang="es-MX" dirty="0"/>
              <a:t> / round / </a:t>
            </a:r>
            <a:r>
              <a:rPr lang="es-MX" dirty="0" err="1"/>
              <a:t>bowl</a:t>
            </a:r>
            <a:r>
              <a:rPr lang="es-MX" dirty="0"/>
              <a:t>   </a:t>
            </a:r>
          </a:p>
        </p:txBody>
      </p:sp>
      <p:pic>
        <p:nvPicPr>
          <p:cNvPr id="4" name="3 Imagen" descr="http://web2.uvcs.uvic.ca/courses/elc/studyzone/images/suga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1800200" cy="1074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070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2050" name="Picture 2" descr="Resultado de imagen para order of adjectiv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8640959" cy="63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78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563514"/>
              </p:ext>
            </p:extLst>
          </p:nvPr>
        </p:nvGraphicFramePr>
        <p:xfrm>
          <a:off x="251520" y="188640"/>
          <a:ext cx="8640960" cy="6525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2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Opinion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3" marR="92003" marT="61335" marB="61335" anchor="ctr"/>
                </a:tc>
                <a:tc>
                  <a:txBody>
                    <a:bodyPr/>
                    <a:lstStyle/>
                    <a:p>
                      <a:r>
                        <a:rPr lang="es-MX" sz="2800" dirty="0" err="1">
                          <a:effectLst/>
                        </a:rPr>
                        <a:t>silly</a:t>
                      </a:r>
                      <a:r>
                        <a:rPr lang="es-MX" sz="2800" dirty="0">
                          <a:effectLst/>
                        </a:rPr>
                        <a:t>, </a:t>
                      </a:r>
                      <a:r>
                        <a:rPr lang="es-MX" sz="2800" dirty="0" err="1">
                          <a:effectLst/>
                        </a:rPr>
                        <a:t>beautiful</a:t>
                      </a:r>
                      <a:r>
                        <a:rPr lang="es-MX" sz="2800" dirty="0">
                          <a:effectLst/>
                        </a:rPr>
                        <a:t>, horrible, </a:t>
                      </a:r>
                      <a:r>
                        <a:rPr lang="es-MX" sz="2800" dirty="0" err="1">
                          <a:effectLst/>
                        </a:rPr>
                        <a:t>difficult</a:t>
                      </a:r>
                      <a:r>
                        <a:rPr lang="es-MX" sz="2800" dirty="0">
                          <a:effectLst/>
                        </a:rPr>
                        <a:t> ,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es-MX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r>
                        <a:rPr lang="es-MX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ugly</a:t>
                      </a:r>
                      <a:r>
                        <a:rPr lang="es-MX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 </a:t>
                      </a:r>
                      <a:r>
                        <a:rPr lang="es-MX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dumb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5" marR="61335" marT="61335" marB="6133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Size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3" marR="92003" marT="61335" marB="61335" anchor="ctr"/>
                </a:tc>
                <a:tc>
                  <a:txBody>
                    <a:bodyPr/>
                    <a:lstStyle/>
                    <a:p>
                      <a:r>
                        <a:rPr lang="es-MX" sz="2800" dirty="0" err="1">
                          <a:effectLst/>
                        </a:rPr>
                        <a:t>large</a:t>
                      </a:r>
                      <a:r>
                        <a:rPr lang="es-MX" sz="2800" dirty="0">
                          <a:effectLst/>
                        </a:rPr>
                        <a:t>, </a:t>
                      </a:r>
                      <a:r>
                        <a:rPr lang="es-MX" sz="2800" dirty="0" err="1">
                          <a:effectLst/>
                        </a:rPr>
                        <a:t>tiny</a:t>
                      </a:r>
                      <a:r>
                        <a:rPr lang="es-MX" sz="2800" dirty="0">
                          <a:effectLst/>
                        </a:rPr>
                        <a:t>, </a:t>
                      </a:r>
                      <a:r>
                        <a:rPr lang="es-MX" sz="2800" dirty="0" err="1">
                          <a:effectLst/>
                        </a:rPr>
                        <a:t>enormous</a:t>
                      </a:r>
                      <a:r>
                        <a:rPr lang="es-MX" sz="2800" dirty="0">
                          <a:effectLst/>
                        </a:rPr>
                        <a:t>, </a:t>
                      </a:r>
                      <a:r>
                        <a:rPr lang="es-MX" sz="2800" dirty="0" err="1">
                          <a:effectLst/>
                        </a:rPr>
                        <a:t>little</a:t>
                      </a:r>
                      <a:r>
                        <a:rPr lang="es-MX" sz="2800" dirty="0">
                          <a:effectLst/>
                        </a:rPr>
                        <a:t>,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</a:t>
                      </a:r>
                      <a:r>
                        <a:rPr lang="es-MX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  <a:r>
                        <a:rPr lang="es-MX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es-MX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5" marR="61335" marT="61335" marB="6133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Age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3" marR="92003" marT="61335" marB="61335" anchor="ctr"/>
                </a:tc>
                <a:tc>
                  <a:txBody>
                    <a:bodyPr/>
                    <a:lstStyle/>
                    <a:p>
                      <a:r>
                        <a:rPr lang="es-MX" sz="2800" dirty="0" err="1">
                          <a:effectLst/>
                        </a:rPr>
                        <a:t>ancient</a:t>
                      </a:r>
                      <a:r>
                        <a:rPr lang="es-MX" sz="2800" dirty="0">
                          <a:effectLst/>
                        </a:rPr>
                        <a:t>, new, </a:t>
                      </a:r>
                      <a:r>
                        <a:rPr lang="es-MX" sz="2800" dirty="0" err="1">
                          <a:effectLst/>
                        </a:rPr>
                        <a:t>young</a:t>
                      </a:r>
                      <a:r>
                        <a:rPr lang="es-MX" sz="2800" dirty="0">
                          <a:effectLst/>
                        </a:rPr>
                        <a:t>, </a:t>
                      </a:r>
                      <a:r>
                        <a:rPr lang="es-MX" sz="2800" dirty="0" err="1">
                          <a:effectLst/>
                        </a:rPr>
                        <a:t>old</a:t>
                      </a:r>
                      <a:r>
                        <a:rPr lang="es-MX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antique</a:t>
                      </a:r>
                      <a:endParaRPr lang="es-MX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5" marR="61335" marT="61335" marB="6133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Shape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3" marR="92003" marT="61335" marB="6133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square, round, flat, rectangular</a:t>
                      </a:r>
                      <a:r>
                        <a:rPr lang="es-MX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circular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5" marR="61335" marT="61335" marB="6133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Color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3" marR="92003" marT="61335" marB="61335" anchor="ctr"/>
                </a:tc>
                <a:tc>
                  <a:txBody>
                    <a:bodyPr/>
                    <a:lstStyle/>
                    <a:p>
                      <a:r>
                        <a:rPr lang="es-MX" sz="2800" dirty="0">
                          <a:effectLst/>
                        </a:rPr>
                        <a:t>blue, </a:t>
                      </a:r>
                      <a:r>
                        <a:rPr lang="es-MX" sz="2800" dirty="0" err="1">
                          <a:effectLst/>
                        </a:rPr>
                        <a:t>pink</a:t>
                      </a:r>
                      <a:r>
                        <a:rPr lang="es-MX" sz="2800" dirty="0">
                          <a:effectLst/>
                        </a:rPr>
                        <a:t>, red, grey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,purple</a:t>
                      </a:r>
                      <a:r>
                        <a:rPr lang="es-MX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 green</a:t>
                      </a:r>
                      <a:r>
                        <a:rPr lang="es-MX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navy blue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5" marR="61335" marT="61335" marB="6133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2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err="1">
                          <a:effectLst/>
                        </a:rPr>
                        <a:t>Origin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3" marR="92003" marT="61335" marB="61335"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French, lunar, American, Greek,</a:t>
                      </a:r>
                      <a:r>
                        <a:rPr lang="es-MX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Korean,Chinese,Italian</a:t>
                      </a:r>
                      <a:endParaRPr lang="es-MX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35" marR="61335" marT="61335" marB="6133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3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Material</a:t>
                      </a: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3" marR="92003" marT="61335" marB="61335"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wooden, metal, cotton, paper,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iron</a:t>
                      </a:r>
                      <a:r>
                        <a:rPr lang="es-MX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gold</a:t>
                      </a:r>
                      <a:endParaRPr lang="es-MX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5" marR="61335" marT="61335" marB="6133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2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1030" name="Picture 6" descr="http://agrega.juntadeandalucia.es/repositorio/27052010/a3/es-an_2010052713_9102903/ODE-8b27deda-1563-3e97-b5ea-1d1fb579b8e4/ORDER_OF_ADJECTIV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7" y="0"/>
            <a:ext cx="88829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28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499421"/>
              </p:ext>
            </p:extLst>
          </p:nvPr>
        </p:nvGraphicFramePr>
        <p:xfrm>
          <a:off x="323529" y="404665"/>
          <a:ext cx="8712966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6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6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6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6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3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OPINION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CONDITION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SIZE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AGE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COLOR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ORIGIN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MATERIAL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NOUN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098" name="Picture 2" descr="https://ahmedsabti.files.wordpress.com/2012/05/slide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" r="25243"/>
          <a:stretch/>
        </p:blipFill>
        <p:spPr bwMode="auto">
          <a:xfrm>
            <a:off x="179513" y="2780928"/>
            <a:ext cx="8856982" cy="383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675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3074" name="Picture 2" descr="Resultado de imagen para order of adjectiv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4" y="274638"/>
            <a:ext cx="8571546" cy="63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48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14400" y="476672"/>
            <a:ext cx="7315200" cy="626469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1.a beautiful table (wooden/round)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A beautiful round wooden table.</a:t>
            </a:r>
            <a:endParaRPr lang="es-MX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2. an unusual ring (gold)</a:t>
            </a:r>
          </a:p>
          <a:p>
            <a:r>
              <a:rPr lang="es-MX" sz="3200" b="1" dirty="0" err="1">
                <a:solidFill>
                  <a:srgbClr val="FF0000"/>
                </a:solidFill>
              </a:rPr>
              <a:t>An</a:t>
            </a:r>
            <a:r>
              <a:rPr lang="es-MX" sz="3200" b="1" dirty="0">
                <a:solidFill>
                  <a:srgbClr val="FF0000"/>
                </a:solidFill>
              </a:rPr>
              <a:t> </a:t>
            </a:r>
            <a:r>
              <a:rPr lang="es-MX" sz="3200" b="1" dirty="0" err="1">
                <a:solidFill>
                  <a:srgbClr val="FF0000"/>
                </a:solidFill>
              </a:rPr>
              <a:t>unusual</a:t>
            </a:r>
            <a:r>
              <a:rPr lang="es-MX" sz="3200" b="1" dirty="0">
                <a:solidFill>
                  <a:srgbClr val="FF0000"/>
                </a:solidFill>
              </a:rPr>
              <a:t> </a:t>
            </a:r>
            <a:r>
              <a:rPr lang="es-MX" sz="3200" b="1" dirty="0" err="1">
                <a:solidFill>
                  <a:srgbClr val="FF0000"/>
                </a:solidFill>
              </a:rPr>
              <a:t>gold</a:t>
            </a:r>
            <a:r>
              <a:rPr lang="es-MX" sz="3200" b="1" dirty="0">
                <a:solidFill>
                  <a:srgbClr val="FF0000"/>
                </a:solidFill>
              </a:rPr>
              <a:t> ring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3. a new jacket (nice)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A nice new jacket</a:t>
            </a:r>
            <a:endParaRPr lang="es-MX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4. an old house (beautiful)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A beautiful old house</a:t>
            </a:r>
            <a:endParaRPr lang="es-MX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5. black gloves(leather)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Black leather gloves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037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60648"/>
            <a:ext cx="7315200" cy="640871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6. an American film(old)</a:t>
            </a:r>
            <a:endParaRPr lang="es-MX" sz="4000" b="1" dirty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7. a long face (thin)</a:t>
            </a:r>
            <a:endParaRPr lang="es-MX" sz="4000" b="1" dirty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8. big clouds (black)</a:t>
            </a:r>
            <a:endParaRPr lang="es-MX" sz="4000" b="1" dirty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9. a sunny day (lovely)</a:t>
            </a:r>
            <a:endParaRPr lang="es-MX" sz="4000" b="1" dirty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10. a wide avenue (long)</a:t>
            </a:r>
          </a:p>
          <a:p>
            <a:r>
              <a:rPr lang="en-US" sz="4000" b="1" dirty="0">
                <a:solidFill>
                  <a:srgbClr val="FFFF00"/>
                </a:solidFill>
              </a:rPr>
              <a:t>11.a metal box (black/small)</a:t>
            </a:r>
            <a:endParaRPr lang="es-MX" sz="4000" b="1" dirty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12.a big cat (fat/black)</a:t>
            </a:r>
            <a:endParaRPr lang="es-MX" sz="4000" b="1" dirty="0">
              <a:solidFill>
                <a:srgbClr val="FFFF00"/>
              </a:solidFill>
            </a:endParaRP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333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13.a little village (old/ lovely)</a:t>
            </a:r>
            <a:endParaRPr lang="es-MX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14. long hair (black/beautiful)</a:t>
            </a:r>
            <a:endParaRPr lang="es-MX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15. an old painting (interesting/French)</a:t>
            </a:r>
            <a:endParaRPr lang="es-MX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16. an enormous umbrella (red/yellow)</a:t>
            </a:r>
            <a:endParaRPr lang="es-MX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18.city/a/Spanish/beautiful/old</a:t>
            </a:r>
            <a:endParaRPr lang="es-MX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19.arts/nice/teacher/French/our</a:t>
            </a:r>
            <a:endParaRPr lang="es-MX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20.green-eyed/gorgeous/black-haired/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        a girl</a:t>
            </a:r>
            <a:endParaRPr lang="es-MX" sz="3600" b="1" dirty="0">
              <a:solidFill>
                <a:srgbClr val="FFFF0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4730056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375</TotalTime>
  <Words>362</Words>
  <Application>Microsoft Office PowerPoint</Application>
  <PresentationFormat>Presentación en pantalla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Calligraphy</vt:lpstr>
      <vt:lpstr>Lucida Sans Unicode</vt:lpstr>
      <vt:lpstr>Times New Roman</vt:lpstr>
      <vt:lpstr>Tw Cen MT</vt:lpstr>
      <vt:lpstr>Paja</vt:lpstr>
      <vt:lpstr> Adjectives       Order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</dc:creator>
  <cp:lastModifiedBy>Raquel Cheneaux Valz</cp:lastModifiedBy>
  <cp:revision>19</cp:revision>
  <dcterms:created xsi:type="dcterms:W3CDTF">2011-10-26T23:56:04Z</dcterms:created>
  <dcterms:modified xsi:type="dcterms:W3CDTF">2017-04-16T22:20:39Z</dcterms:modified>
</cp:coreProperties>
</file>