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88E5E18-F49E-4DDD-8DC9-6C5D66B464B1}" type="datetimeFigureOut">
              <a:rPr lang="bg-BG" smtClean="0"/>
              <a:t>20.11.2016 г.</a:t>
            </a:fld>
            <a:endParaRPr lang="bg-BG"/>
          </a:p>
        </p:txBody>
      </p:sp>
      <p:sp>
        <p:nvSpPr>
          <p:cNvPr id="17" name="Footer Placeholder 16"/>
          <p:cNvSpPr>
            <a:spLocks noGrp="1"/>
          </p:cNvSpPr>
          <p:nvPr>
            <p:ph type="ftr" sz="quarter" idx="11"/>
          </p:nvPr>
        </p:nvSpPr>
        <p:spPr/>
        <p:txBody>
          <a:bodyPr/>
          <a:lstStyle/>
          <a:p>
            <a:endParaRPr lang="bg-BG"/>
          </a:p>
        </p:txBody>
      </p:sp>
      <p:sp>
        <p:nvSpPr>
          <p:cNvPr id="29" name="Slide Number Placeholder 28"/>
          <p:cNvSpPr>
            <a:spLocks noGrp="1"/>
          </p:cNvSpPr>
          <p:nvPr>
            <p:ph type="sldNum" sz="quarter" idx="12"/>
          </p:nvPr>
        </p:nvSpPr>
        <p:spPr/>
        <p:txBody>
          <a:bodyPr/>
          <a:lstStyle/>
          <a:p>
            <a:fld id="{0FFEAD50-5D3A-4AB6-90B3-B5274FD131CE}" type="slidenum">
              <a:rPr lang="bg-BG" smtClean="0"/>
              <a:t>‹#›</a:t>
            </a:fld>
            <a:endParaRPr lang="bg-BG"/>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8E5E18-F49E-4DDD-8DC9-6C5D66B464B1}" type="datetimeFigureOut">
              <a:rPr lang="bg-BG" smtClean="0"/>
              <a:t>20.11.2016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8E5E18-F49E-4DDD-8DC9-6C5D66B464B1}" type="datetimeFigureOut">
              <a:rPr lang="bg-BG" smtClean="0"/>
              <a:t>20.11.2016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8E5E18-F49E-4DDD-8DC9-6C5D66B464B1}" type="datetimeFigureOut">
              <a:rPr lang="bg-BG" smtClean="0"/>
              <a:t>20.11.2016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88E5E18-F49E-4DDD-8DC9-6C5D66B464B1}" type="datetimeFigureOut">
              <a:rPr lang="bg-BG" smtClean="0"/>
              <a:t>20.11.2016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a:xfrm>
            <a:off x="7924800" y="6416675"/>
            <a:ext cx="762000" cy="365125"/>
          </a:xfrm>
        </p:spPr>
        <p:txBody>
          <a:bodyPr/>
          <a:lstStyle/>
          <a:p>
            <a:fld id="{0FFEAD50-5D3A-4AB6-90B3-B5274FD131CE}" type="slidenum">
              <a:rPr lang="bg-BG" smtClean="0"/>
              <a:t>‹#›</a:t>
            </a:fld>
            <a:endParaRPr lang="bg-B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8E5E18-F49E-4DDD-8DC9-6C5D66B464B1}" type="datetimeFigureOut">
              <a:rPr lang="bg-BG" smtClean="0"/>
              <a:t>20.11.2016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88E5E18-F49E-4DDD-8DC9-6C5D66B464B1}" type="datetimeFigureOut">
              <a:rPr lang="bg-BG" smtClean="0"/>
              <a:t>20.11.2016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8E5E18-F49E-4DDD-8DC9-6C5D66B464B1}" type="datetimeFigureOut">
              <a:rPr lang="bg-BG" smtClean="0"/>
              <a:t>20.11.2016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E5E18-F49E-4DDD-8DC9-6C5D66B464B1}" type="datetimeFigureOut">
              <a:rPr lang="bg-BG" smtClean="0"/>
              <a:t>20.11.2016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88E5E18-F49E-4DDD-8DC9-6C5D66B464B1}" type="datetimeFigureOut">
              <a:rPr lang="bg-BG" smtClean="0"/>
              <a:t>20.11.2016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88E5E18-F49E-4DDD-8DC9-6C5D66B464B1}" type="datetimeFigureOut">
              <a:rPr lang="bg-BG" smtClean="0"/>
              <a:t>20.11.2016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0FFEAD50-5D3A-4AB6-90B3-B5274FD131CE}" type="slidenum">
              <a:rPr lang="bg-BG" smtClean="0"/>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88E5E18-F49E-4DDD-8DC9-6C5D66B464B1}" type="datetimeFigureOut">
              <a:rPr lang="bg-BG" smtClean="0"/>
              <a:t>20.11.2016 г.</a:t>
            </a:fld>
            <a:endParaRPr lang="bg-BG"/>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bg-BG"/>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0FFEAD50-5D3A-4AB6-90B3-B5274FD131CE}" type="slidenum">
              <a:rPr lang="bg-BG" smtClean="0"/>
              <a:t>‹#›</a:t>
            </a:fld>
            <a:endParaRPr lang="bg-BG"/>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772400" cy="1470025"/>
          </a:xfrm>
        </p:spPr>
        <p:txBody>
          <a:bodyPr>
            <a:normAutofit/>
          </a:bodyPr>
          <a:lstStyle/>
          <a:p>
            <a:r>
              <a:rPr lang="en-US" dirty="0" smtClean="0"/>
              <a:t>Stonehenge</a:t>
            </a:r>
            <a:endParaRPr lang="bg-BG" dirty="0"/>
          </a:p>
        </p:txBody>
      </p:sp>
      <p:pic>
        <p:nvPicPr>
          <p:cNvPr id="11266" name="Picture 2" descr="Резултат с изображение за stonehenge"/>
          <p:cNvPicPr>
            <a:picLocks noChangeAspect="1" noChangeArrowheads="1"/>
          </p:cNvPicPr>
          <p:nvPr/>
        </p:nvPicPr>
        <p:blipFill>
          <a:blip r:embed="rId2" cstate="print"/>
          <a:srcRect/>
          <a:stretch>
            <a:fillRect/>
          </a:stretch>
        </p:blipFill>
        <p:spPr bwMode="auto">
          <a:xfrm>
            <a:off x="971600" y="3190874"/>
            <a:ext cx="6534150" cy="3667126"/>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After the monument (1600 BC on)</a:t>
            </a:r>
            <a:br>
              <a:rPr lang="en-US" dirty="0" smtClean="0"/>
            </a:br>
            <a:endParaRPr lang="bg-BG" dirty="0"/>
          </a:p>
        </p:txBody>
      </p:sp>
      <p:sp>
        <p:nvSpPr>
          <p:cNvPr id="3" name="Content Placeholder 2"/>
          <p:cNvSpPr>
            <a:spLocks noGrp="1"/>
          </p:cNvSpPr>
          <p:nvPr>
            <p:ph idx="1"/>
          </p:nvPr>
        </p:nvSpPr>
        <p:spPr>
          <a:xfrm>
            <a:off x="0" y="1600200"/>
            <a:ext cx="9144000" cy="3412976"/>
          </a:xfrm>
        </p:spPr>
        <p:txBody>
          <a:bodyPr>
            <a:normAutofit lnSpcReduction="10000"/>
          </a:bodyPr>
          <a:lstStyle/>
          <a:p>
            <a:r>
              <a:rPr lang="en-US" dirty="0" smtClean="0"/>
              <a:t>The Y and Z Holes are the last known construction at Stonehenge, built about 1600 BC, and the last usage of it was probably during the Iron Age. Roman coins and medieval </a:t>
            </a:r>
            <a:r>
              <a:rPr lang="en-US" dirty="0" err="1" smtClean="0"/>
              <a:t>artefacts</a:t>
            </a:r>
            <a:r>
              <a:rPr lang="en-US" dirty="0" smtClean="0"/>
              <a:t> have all been found in or around the monument but it is unknown if the monument was in continuous use throughout British prehistory and beyond, or exactly how it would have been used. </a:t>
            </a:r>
            <a:endParaRPr lang="bg-BG" dirty="0"/>
          </a:p>
        </p:txBody>
      </p:sp>
      <p:pic>
        <p:nvPicPr>
          <p:cNvPr id="1026" name="Picture 2" descr="Свързано изображение"/>
          <p:cNvPicPr>
            <a:picLocks noChangeAspect="1" noChangeArrowheads="1"/>
          </p:cNvPicPr>
          <p:nvPr/>
        </p:nvPicPr>
        <p:blipFill>
          <a:blip r:embed="rId2" cstate="print"/>
          <a:srcRect/>
          <a:stretch>
            <a:fillRect/>
          </a:stretch>
        </p:blipFill>
        <p:spPr bwMode="auto">
          <a:xfrm>
            <a:off x="4857750" y="4370064"/>
            <a:ext cx="4286250" cy="248793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229600" cy="3789040"/>
          </a:xfrm>
        </p:spPr>
        <p:txBody>
          <a:bodyPr>
            <a:normAutofit lnSpcReduction="10000"/>
          </a:bodyPr>
          <a:lstStyle/>
          <a:p>
            <a:r>
              <a:rPr lang="en-US" b="1" dirty="0" smtClean="0"/>
              <a:t>Stonehenge</a:t>
            </a:r>
            <a:r>
              <a:rPr lang="en-US" dirty="0" smtClean="0"/>
              <a:t> is a prehistoric monument in Wiltshire, England, 2 miles (3 km) west of Amesbury and 8 miles (13 km) north of Salisbury. Stonehenge's ring of standing stones are set within earthworks in the middle of the most dense complex of Neolithic and Bronze Age monuments in England, including several hundred burial mounds</a:t>
            </a:r>
            <a:r>
              <a:rPr lang="en-US" dirty="0" smtClean="0"/>
              <a:t>.</a:t>
            </a:r>
            <a:endParaRPr lang="bg-BG" dirty="0"/>
          </a:p>
        </p:txBody>
      </p:sp>
      <p:pic>
        <p:nvPicPr>
          <p:cNvPr id="9218" name="Picture 2" descr="Резултат с изображение за стоунхендж"/>
          <p:cNvPicPr>
            <a:picLocks noChangeAspect="1" noChangeArrowheads="1"/>
          </p:cNvPicPr>
          <p:nvPr/>
        </p:nvPicPr>
        <p:blipFill>
          <a:blip r:embed="rId2" cstate="print"/>
          <a:srcRect/>
          <a:stretch>
            <a:fillRect/>
          </a:stretch>
        </p:blipFill>
        <p:spPr bwMode="auto">
          <a:xfrm>
            <a:off x="827584" y="3645024"/>
            <a:ext cx="7560840" cy="321297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Before the monument (8000 BC forward)</a:t>
            </a:r>
            <a:br>
              <a:rPr lang="en-US" dirty="0" smtClean="0"/>
            </a:br>
            <a:endParaRPr lang="bg-BG" dirty="0"/>
          </a:p>
        </p:txBody>
      </p:sp>
      <p:sp>
        <p:nvSpPr>
          <p:cNvPr id="3" name="Content Placeholder 2"/>
          <p:cNvSpPr>
            <a:spLocks noGrp="1"/>
          </p:cNvSpPr>
          <p:nvPr>
            <p:ph idx="1"/>
          </p:nvPr>
        </p:nvSpPr>
        <p:spPr>
          <a:xfrm>
            <a:off x="457200" y="1600200"/>
            <a:ext cx="8229600" cy="3412976"/>
          </a:xfrm>
        </p:spPr>
        <p:txBody>
          <a:bodyPr>
            <a:normAutofit fontScale="92500" lnSpcReduction="10000"/>
          </a:bodyPr>
          <a:lstStyle/>
          <a:p>
            <a:r>
              <a:rPr lang="en-US" dirty="0" smtClean="0"/>
              <a:t>Archaeologists have found four, or possibly five, large Mesolithic postholes (one may have been a natural tree throw), which date to around 8000 BC, beneath the nearby modern tourist car-park. These held pine posts around 0.75 </a:t>
            </a:r>
            <a:r>
              <a:rPr lang="en-US" dirty="0" err="1" smtClean="0"/>
              <a:t>metres</a:t>
            </a:r>
            <a:r>
              <a:rPr lang="en-US" dirty="0" smtClean="0"/>
              <a:t> (2 ft 6 in) in diameter, which were erected and eventually rotted in situ. Three of the posts (and possibly four) were in an east-west alignment which may have had ritual significance.</a:t>
            </a:r>
            <a:endParaRPr lang="bg-BG" dirty="0"/>
          </a:p>
        </p:txBody>
      </p:sp>
      <p:sp>
        <p:nvSpPr>
          <p:cNvPr id="8194" name="AutoShape 2" descr="Резултат с изображение за стоунхенд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8196" name="AutoShape 4" descr="Резултат с изображение за стоунхенд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8198" name="AutoShape 6" descr="Резултат с изображение за стоунхенд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sp>
        <p:nvSpPr>
          <p:cNvPr id="8200" name="AutoShape 8" descr="Резултат с изображение за стоунхендж"/>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bg-BG"/>
          </a:p>
        </p:txBody>
      </p:sp>
      <p:pic>
        <p:nvPicPr>
          <p:cNvPr id="8202" name="Picture 10" descr="Свързано изображение"/>
          <p:cNvPicPr>
            <a:picLocks noChangeAspect="1" noChangeArrowheads="1"/>
          </p:cNvPicPr>
          <p:nvPr/>
        </p:nvPicPr>
        <p:blipFill>
          <a:blip r:embed="rId2" cstate="print"/>
          <a:srcRect/>
          <a:stretch>
            <a:fillRect/>
          </a:stretch>
        </p:blipFill>
        <p:spPr bwMode="auto">
          <a:xfrm>
            <a:off x="1547664" y="4941168"/>
            <a:ext cx="5831632" cy="191683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Stonehenge 1 (ca. 3100 BC)</a:t>
            </a:r>
            <a:br>
              <a:rPr lang="en-US" dirty="0" smtClean="0"/>
            </a:br>
            <a:endParaRPr lang="bg-BG" dirty="0"/>
          </a:p>
        </p:txBody>
      </p:sp>
      <p:sp>
        <p:nvSpPr>
          <p:cNvPr id="3" name="Content Placeholder 2"/>
          <p:cNvSpPr>
            <a:spLocks noGrp="1"/>
          </p:cNvSpPr>
          <p:nvPr>
            <p:ph idx="1"/>
          </p:nvPr>
        </p:nvSpPr>
        <p:spPr>
          <a:xfrm>
            <a:off x="457200" y="1600200"/>
            <a:ext cx="8229600" cy="2908920"/>
          </a:xfrm>
        </p:spPr>
        <p:txBody>
          <a:bodyPr>
            <a:normAutofit lnSpcReduction="10000"/>
          </a:bodyPr>
          <a:lstStyle/>
          <a:p>
            <a:r>
              <a:rPr lang="en-US" dirty="0" smtClean="0"/>
              <a:t>The first monument consisted of a circular bank and ditch enclosure made of Late Cretaceous </a:t>
            </a:r>
            <a:r>
              <a:rPr lang="en-US" dirty="0" smtClean="0"/>
              <a:t>( </a:t>
            </a:r>
            <a:r>
              <a:rPr lang="en-US" dirty="0" err="1" smtClean="0"/>
              <a:t>Santonian</a:t>
            </a:r>
            <a:r>
              <a:rPr lang="en-US" dirty="0" smtClean="0"/>
              <a:t> </a:t>
            </a:r>
            <a:r>
              <a:rPr lang="en-US" dirty="0" smtClean="0"/>
              <a:t>Age) Seaford Chalk, measuring about 110 </a:t>
            </a:r>
            <a:r>
              <a:rPr lang="en-US" dirty="0" err="1" smtClean="0"/>
              <a:t>metres</a:t>
            </a:r>
            <a:r>
              <a:rPr lang="en-US" dirty="0" smtClean="0"/>
              <a:t> (360 ft) in diameter, with a large entrance to the north east and a smaller one to the south. It stood in open grassland on a slightly sloping spot</a:t>
            </a:r>
            <a:endParaRPr lang="bg-BG" dirty="0"/>
          </a:p>
        </p:txBody>
      </p:sp>
      <p:pic>
        <p:nvPicPr>
          <p:cNvPr id="7170" name="Picture 2" descr="https://upload.wikimedia.org/wikipedia/commons/thumb/5/52/Stonehenge_phase_one.jpg/220px-Stonehenge_phase_one.jpg"/>
          <p:cNvPicPr>
            <a:picLocks noChangeAspect="1" noChangeArrowheads="1"/>
          </p:cNvPicPr>
          <p:nvPr/>
        </p:nvPicPr>
        <p:blipFill>
          <a:blip r:embed="rId2" cstate="print"/>
          <a:srcRect/>
          <a:stretch>
            <a:fillRect/>
          </a:stretch>
        </p:blipFill>
        <p:spPr bwMode="auto">
          <a:xfrm>
            <a:off x="0" y="4509120"/>
            <a:ext cx="2843808" cy="2348880"/>
          </a:xfrm>
          <a:prstGeom prst="rect">
            <a:avLst/>
          </a:prstGeom>
          <a:noFill/>
        </p:spPr>
      </p:pic>
      <p:pic>
        <p:nvPicPr>
          <p:cNvPr id="7172" name="Picture 4" descr="Свързано изображение"/>
          <p:cNvPicPr>
            <a:picLocks noChangeAspect="1" noChangeArrowheads="1"/>
          </p:cNvPicPr>
          <p:nvPr/>
        </p:nvPicPr>
        <p:blipFill>
          <a:blip r:embed="rId3" cstate="print"/>
          <a:srcRect/>
          <a:stretch>
            <a:fillRect/>
          </a:stretch>
        </p:blipFill>
        <p:spPr bwMode="auto">
          <a:xfrm>
            <a:off x="4355976" y="4581128"/>
            <a:ext cx="4788024" cy="227687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Stonehenge 2 (ca. 3000 BC)</a:t>
            </a:r>
            <a:br>
              <a:rPr lang="en-US" dirty="0" smtClean="0"/>
            </a:br>
            <a:endParaRPr lang="bg-BG" dirty="0"/>
          </a:p>
        </p:txBody>
      </p:sp>
      <p:sp>
        <p:nvSpPr>
          <p:cNvPr id="3" name="Content Placeholder 2"/>
          <p:cNvSpPr>
            <a:spLocks noGrp="1"/>
          </p:cNvSpPr>
          <p:nvPr>
            <p:ph idx="1"/>
          </p:nvPr>
        </p:nvSpPr>
        <p:spPr>
          <a:xfrm>
            <a:off x="395536" y="908720"/>
            <a:ext cx="8229600" cy="4320480"/>
          </a:xfrm>
        </p:spPr>
        <p:txBody>
          <a:bodyPr>
            <a:normAutofit lnSpcReduction="10000"/>
          </a:bodyPr>
          <a:lstStyle/>
          <a:p>
            <a:r>
              <a:rPr lang="en-US" dirty="0" smtClean="0"/>
              <a:t>Evidence of the second phase is no longer visible. The number of postholes dating to the early 3rd millennium BC suggest that some form of timber structure was built within the enclosure during this period. Further standing timbers were placed at the northeast entrance, and a parallel alignment of posts ran inwards from the southern entrance. The postholes are smaller than the Aubrey Holes, being only around 0.4 </a:t>
            </a:r>
            <a:r>
              <a:rPr lang="en-US" dirty="0" err="1" smtClean="0"/>
              <a:t>metres</a:t>
            </a:r>
            <a:r>
              <a:rPr lang="en-US" dirty="0" smtClean="0"/>
              <a:t> (16 in) in diameter, and are much less regularly spaced. </a:t>
            </a:r>
            <a:endParaRPr lang="bg-BG" dirty="0"/>
          </a:p>
        </p:txBody>
      </p:sp>
      <p:pic>
        <p:nvPicPr>
          <p:cNvPr id="6146" name="Picture 2" descr="Резултат с изображение за стоунхендж"/>
          <p:cNvPicPr>
            <a:picLocks noChangeAspect="1" noChangeArrowheads="1"/>
          </p:cNvPicPr>
          <p:nvPr/>
        </p:nvPicPr>
        <p:blipFill>
          <a:blip r:embed="rId2" cstate="print"/>
          <a:srcRect/>
          <a:stretch>
            <a:fillRect/>
          </a:stretch>
        </p:blipFill>
        <p:spPr bwMode="auto">
          <a:xfrm>
            <a:off x="5436096" y="4797152"/>
            <a:ext cx="3707904" cy="206084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n-NO" dirty="0" smtClean="0"/>
              <a:t>Stonehenge 3 I (ca. 2,600 BC)</a:t>
            </a:r>
            <a:br>
              <a:rPr lang="nn-NO" dirty="0" smtClean="0"/>
            </a:br>
            <a:endParaRPr lang="bg-BG" dirty="0"/>
          </a:p>
        </p:txBody>
      </p:sp>
      <p:sp>
        <p:nvSpPr>
          <p:cNvPr id="3" name="Content Placeholder 2"/>
          <p:cNvSpPr>
            <a:spLocks noGrp="1"/>
          </p:cNvSpPr>
          <p:nvPr>
            <p:ph idx="1"/>
          </p:nvPr>
        </p:nvSpPr>
        <p:spPr>
          <a:xfrm>
            <a:off x="457200" y="1600200"/>
            <a:ext cx="8229600" cy="3629000"/>
          </a:xfrm>
        </p:spPr>
        <p:txBody>
          <a:bodyPr>
            <a:normAutofit lnSpcReduction="10000"/>
          </a:bodyPr>
          <a:lstStyle/>
          <a:p>
            <a:r>
              <a:rPr lang="en-US" dirty="0" smtClean="0"/>
              <a:t>Archaeological excavation has indicated that around 2600 BC, the builders abandoned timber in </a:t>
            </a:r>
            <a:r>
              <a:rPr lang="en-US" dirty="0" err="1" smtClean="0"/>
              <a:t>favour</a:t>
            </a:r>
            <a:r>
              <a:rPr lang="en-US" dirty="0" smtClean="0"/>
              <a:t> of stone and dug two concentric arrays of holes (the Q and R Holes) in the centre of the site. These stone sockets are only partly known (hence on present evidence are sometimes described as forming 'crescents'); however, they could be the remains of a double ring. </a:t>
            </a:r>
            <a:endParaRPr lang="bg-BG" dirty="0"/>
          </a:p>
        </p:txBody>
      </p:sp>
      <p:pic>
        <p:nvPicPr>
          <p:cNvPr id="5122" name="Picture 2" descr="https://upload.wikimedia.org/wikipedia/en/thumb/b/b7/Stonehenge_dagger.jpg/220px-Stonehenge_dagger.jpg"/>
          <p:cNvPicPr>
            <a:picLocks noChangeAspect="1" noChangeArrowheads="1"/>
          </p:cNvPicPr>
          <p:nvPr/>
        </p:nvPicPr>
        <p:blipFill>
          <a:blip r:embed="rId2" cstate="print"/>
          <a:srcRect/>
          <a:stretch>
            <a:fillRect/>
          </a:stretch>
        </p:blipFill>
        <p:spPr bwMode="auto">
          <a:xfrm>
            <a:off x="7048500" y="5286374"/>
            <a:ext cx="2095500" cy="1571626"/>
          </a:xfrm>
          <a:prstGeom prst="rect">
            <a:avLst/>
          </a:prstGeom>
          <a:noFill/>
        </p:spPr>
      </p:pic>
      <p:pic>
        <p:nvPicPr>
          <p:cNvPr id="5124" name="Picture 4" descr="Резултат с изображение за стоунхендж"/>
          <p:cNvPicPr>
            <a:picLocks noChangeAspect="1" noChangeArrowheads="1"/>
          </p:cNvPicPr>
          <p:nvPr/>
        </p:nvPicPr>
        <p:blipFill>
          <a:blip r:embed="rId3" cstate="print"/>
          <a:srcRect/>
          <a:stretch>
            <a:fillRect/>
          </a:stretch>
        </p:blipFill>
        <p:spPr bwMode="auto">
          <a:xfrm>
            <a:off x="0" y="5085184"/>
            <a:ext cx="4762500" cy="1772816"/>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Stonehenge 3 II (2600 BC to 2400 BC)</a:t>
            </a:r>
            <a:br>
              <a:rPr lang="en-US" dirty="0" smtClean="0"/>
            </a:br>
            <a:endParaRPr lang="bg-BG" dirty="0"/>
          </a:p>
        </p:txBody>
      </p:sp>
      <p:sp>
        <p:nvSpPr>
          <p:cNvPr id="3" name="Content Placeholder 2"/>
          <p:cNvSpPr>
            <a:spLocks noGrp="1"/>
          </p:cNvSpPr>
          <p:nvPr>
            <p:ph idx="1"/>
          </p:nvPr>
        </p:nvSpPr>
        <p:spPr>
          <a:xfrm>
            <a:off x="457200" y="1600200"/>
            <a:ext cx="8229600" cy="3701008"/>
          </a:xfrm>
        </p:spPr>
        <p:txBody>
          <a:bodyPr>
            <a:normAutofit fontScale="85000" lnSpcReduction="20000"/>
          </a:bodyPr>
          <a:lstStyle/>
          <a:p>
            <a:r>
              <a:rPr lang="en-US" dirty="0" smtClean="0"/>
              <a:t>During the next major phase of activity, 30 enormous Oligocene-Miocene </a:t>
            </a:r>
            <a:r>
              <a:rPr lang="en-US" dirty="0" err="1" smtClean="0"/>
              <a:t>sarsen</a:t>
            </a:r>
            <a:r>
              <a:rPr lang="en-US" dirty="0" smtClean="0"/>
              <a:t> stones </a:t>
            </a:r>
            <a:r>
              <a:rPr lang="en-US" i="1" dirty="0" smtClean="0"/>
              <a:t>(shown grey on the plan)</a:t>
            </a:r>
            <a:r>
              <a:rPr lang="en-US" dirty="0" smtClean="0"/>
              <a:t> were brought to the site. They may have come from a quarry around 25 miles (40 km) north of Stonehenge on the Marlborough Downs, or they may have been collected from a "litter" of </a:t>
            </a:r>
            <a:r>
              <a:rPr lang="en-US" dirty="0" err="1" smtClean="0"/>
              <a:t>sarsens</a:t>
            </a:r>
            <a:r>
              <a:rPr lang="en-US" dirty="0" smtClean="0"/>
              <a:t> on the chalk downs, closer to hand. The stones </a:t>
            </a:r>
            <a:r>
              <a:rPr lang="en-US" dirty="0" err="1" smtClean="0"/>
              <a:t>weredressed</a:t>
            </a:r>
            <a:r>
              <a:rPr lang="en-US" dirty="0" smtClean="0"/>
              <a:t> and fashioned with mortise and </a:t>
            </a:r>
            <a:r>
              <a:rPr lang="en-US" dirty="0" err="1" smtClean="0"/>
              <a:t>tenon</a:t>
            </a:r>
            <a:r>
              <a:rPr lang="en-US" dirty="0" smtClean="0"/>
              <a:t> joints before 30 were erected as a 33 </a:t>
            </a:r>
            <a:r>
              <a:rPr lang="en-US" dirty="0" err="1" smtClean="0"/>
              <a:t>metres</a:t>
            </a:r>
            <a:r>
              <a:rPr lang="en-US" dirty="0" smtClean="0"/>
              <a:t> </a:t>
            </a:r>
            <a:r>
              <a:rPr lang="en-US" dirty="0" smtClean="0"/>
              <a:t>(108 ft) diameter circle of standing stones, with a ring of 30 lintel stones resting on </a:t>
            </a:r>
            <a:r>
              <a:rPr lang="en-US" dirty="0" smtClean="0"/>
              <a:t>top.</a:t>
            </a:r>
            <a:endParaRPr lang="bg-BG" dirty="0"/>
          </a:p>
        </p:txBody>
      </p:sp>
      <p:pic>
        <p:nvPicPr>
          <p:cNvPr id="4098" name="Picture 2" descr="https://upload.wikimedia.org/wikipedia/commons/thumb/7/7f/Stone_Plan.jpg/220px-Stone_Plan.jpg"/>
          <p:cNvPicPr>
            <a:picLocks noChangeAspect="1" noChangeArrowheads="1"/>
          </p:cNvPicPr>
          <p:nvPr/>
        </p:nvPicPr>
        <p:blipFill>
          <a:blip r:embed="rId2" cstate="print"/>
          <a:srcRect/>
          <a:stretch>
            <a:fillRect/>
          </a:stretch>
        </p:blipFill>
        <p:spPr bwMode="auto">
          <a:xfrm>
            <a:off x="0" y="4854698"/>
            <a:ext cx="2095500" cy="2003302"/>
          </a:xfrm>
          <a:prstGeom prst="rect">
            <a:avLst/>
          </a:prstGeom>
          <a:noFill/>
        </p:spPr>
      </p:pic>
      <p:pic>
        <p:nvPicPr>
          <p:cNvPr id="4100" name="Picture 4" descr="Свързано изображение"/>
          <p:cNvPicPr>
            <a:picLocks noChangeAspect="1" noChangeArrowheads="1"/>
          </p:cNvPicPr>
          <p:nvPr/>
        </p:nvPicPr>
        <p:blipFill>
          <a:blip r:embed="rId3" cstate="print"/>
          <a:srcRect/>
          <a:stretch>
            <a:fillRect/>
          </a:stretch>
        </p:blipFill>
        <p:spPr bwMode="auto">
          <a:xfrm>
            <a:off x="5962650" y="4933949"/>
            <a:ext cx="3181350" cy="19240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Stonehenge 3 III (2400 BC to 2280 BC)</a:t>
            </a:r>
            <a:br>
              <a:rPr lang="en-US" dirty="0" smtClean="0"/>
            </a:br>
            <a:endParaRPr lang="bg-BG" dirty="0"/>
          </a:p>
        </p:txBody>
      </p:sp>
      <p:sp>
        <p:nvSpPr>
          <p:cNvPr id="3" name="Content Placeholder 2"/>
          <p:cNvSpPr>
            <a:spLocks noGrp="1"/>
          </p:cNvSpPr>
          <p:nvPr>
            <p:ph idx="1"/>
          </p:nvPr>
        </p:nvSpPr>
        <p:spPr/>
        <p:txBody>
          <a:bodyPr/>
          <a:lstStyle/>
          <a:p>
            <a:r>
              <a:rPr lang="en-US" dirty="0" smtClean="0"/>
              <a:t>Later in the Bronze Age, although the exact details of activities during this period are still unclear, the bluestones appear to have been re-erected. They were placed within the outer </a:t>
            </a:r>
            <a:r>
              <a:rPr lang="en-US" dirty="0" err="1" smtClean="0"/>
              <a:t>sarsen</a:t>
            </a:r>
            <a:r>
              <a:rPr lang="en-US" dirty="0" smtClean="0"/>
              <a:t> circle and may have been trimmed in some way.</a:t>
            </a:r>
            <a:endParaRPr lang="bg-BG" dirty="0"/>
          </a:p>
        </p:txBody>
      </p:sp>
      <p:pic>
        <p:nvPicPr>
          <p:cNvPr id="3074" name="Picture 2" descr="Свързано изображение"/>
          <p:cNvPicPr>
            <a:picLocks noChangeAspect="1" noChangeArrowheads="1"/>
          </p:cNvPicPr>
          <p:nvPr/>
        </p:nvPicPr>
        <p:blipFill>
          <a:blip r:embed="rId2" cstate="print"/>
          <a:srcRect/>
          <a:stretch>
            <a:fillRect/>
          </a:stretch>
        </p:blipFill>
        <p:spPr bwMode="auto">
          <a:xfrm>
            <a:off x="1331640" y="4293096"/>
            <a:ext cx="6722418" cy="25649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Stonehenge 3 V (1930 BC to 1600 BC)</a:t>
            </a:r>
            <a:br>
              <a:rPr lang="en-US" dirty="0" smtClean="0"/>
            </a:br>
            <a:endParaRPr lang="bg-BG" dirty="0"/>
          </a:p>
        </p:txBody>
      </p:sp>
      <p:sp>
        <p:nvSpPr>
          <p:cNvPr id="3" name="Content Placeholder 2"/>
          <p:cNvSpPr>
            <a:spLocks noGrp="1"/>
          </p:cNvSpPr>
          <p:nvPr>
            <p:ph idx="1"/>
          </p:nvPr>
        </p:nvSpPr>
        <p:spPr>
          <a:xfrm>
            <a:off x="467544" y="1196752"/>
            <a:ext cx="8229600" cy="4709160"/>
          </a:xfrm>
        </p:spPr>
        <p:txBody>
          <a:bodyPr/>
          <a:lstStyle/>
          <a:p>
            <a:r>
              <a:rPr lang="en-US" dirty="0" smtClean="0"/>
              <a:t>Soon afterwards, the north eastern section of the Phase 3 IV bluestone circle was removed, creating a horseshoe-shaped setting (the Bluestone Horseshoe) which mirrored the shape of the central </a:t>
            </a:r>
            <a:r>
              <a:rPr lang="en-US" dirty="0" err="1" smtClean="0"/>
              <a:t>sarsen</a:t>
            </a:r>
            <a:r>
              <a:rPr lang="en-US" dirty="0" smtClean="0"/>
              <a:t> </a:t>
            </a:r>
            <a:r>
              <a:rPr lang="en-US" dirty="0" err="1" smtClean="0"/>
              <a:t>Trilithons</a:t>
            </a:r>
            <a:r>
              <a:rPr lang="en-US" dirty="0" smtClean="0"/>
              <a:t>. This phase is contemporary with the </a:t>
            </a:r>
            <a:r>
              <a:rPr lang="en-US" dirty="0" err="1" smtClean="0"/>
              <a:t>Seahenge</a:t>
            </a:r>
            <a:r>
              <a:rPr lang="en-US" dirty="0" smtClean="0"/>
              <a:t> site in Norfolk.</a:t>
            </a:r>
            <a:endParaRPr lang="bg-BG" dirty="0"/>
          </a:p>
        </p:txBody>
      </p:sp>
      <p:pic>
        <p:nvPicPr>
          <p:cNvPr id="2052" name="Picture 4" descr="Резултат с изображение за стоунхендж"/>
          <p:cNvPicPr>
            <a:picLocks noChangeAspect="1" noChangeArrowheads="1"/>
          </p:cNvPicPr>
          <p:nvPr/>
        </p:nvPicPr>
        <p:blipFill>
          <a:blip r:embed="rId2" cstate="print"/>
          <a:srcRect/>
          <a:stretch>
            <a:fillRect/>
          </a:stretch>
        </p:blipFill>
        <p:spPr bwMode="auto">
          <a:xfrm>
            <a:off x="4644008" y="4293096"/>
            <a:ext cx="4499992" cy="2564904"/>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42</TotalTime>
  <Words>468</Words>
  <Application>Microsoft Office PowerPoint</Application>
  <PresentationFormat>On-screen Show (4:3)</PresentationFormat>
  <Paragraphs>18</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Apex</vt:lpstr>
      <vt:lpstr>Stonehenge</vt:lpstr>
      <vt:lpstr>Slide 2</vt:lpstr>
      <vt:lpstr>Before the monument (8000 BC forward) </vt:lpstr>
      <vt:lpstr>Stonehenge 1 (ca. 3100 BC) </vt:lpstr>
      <vt:lpstr>Stonehenge 2 (ca. 3000 BC) </vt:lpstr>
      <vt:lpstr>Stonehenge 3 I (ca. 2,600 BC) </vt:lpstr>
      <vt:lpstr>Stonehenge 3 II (2600 BC to 2400 BC) </vt:lpstr>
      <vt:lpstr>Stonehenge 3 III (2400 BC to 2280 BC) </vt:lpstr>
      <vt:lpstr>Stonehenge 3 V (1930 BC to 1600 BC) </vt:lpstr>
      <vt:lpstr>After the monument (1600 BC on)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Stonehenge</dc:title>
  <dc:creator>BOSS</dc:creator>
  <cp:lastModifiedBy>BOSS</cp:lastModifiedBy>
  <cp:revision>5</cp:revision>
  <dcterms:created xsi:type="dcterms:W3CDTF">2016-11-20T08:18:20Z</dcterms:created>
  <dcterms:modified xsi:type="dcterms:W3CDTF">2016-11-20T09:01:07Z</dcterms:modified>
</cp:coreProperties>
</file>