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F8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5A32B0-1561-4C85-9C9B-64A4A52C433A}" type="datetimeFigureOut">
              <a:rPr lang="bg-BG" smtClean="0"/>
              <a:t>14.5.2017 г.</a:t>
            </a:fld>
            <a:endParaRPr lang="bg-BG"/>
          </a:p>
        </p:txBody>
      </p:sp>
      <p:sp>
        <p:nvSpPr>
          <p:cNvPr id="19" name="Footer Placeholder 18"/>
          <p:cNvSpPr>
            <a:spLocks noGrp="1"/>
          </p:cNvSpPr>
          <p:nvPr>
            <p:ph type="ftr" sz="quarter" idx="11"/>
          </p:nvPr>
        </p:nvSpPr>
        <p:spPr/>
        <p:txBody>
          <a:bodyPr/>
          <a:lstStyle/>
          <a:p>
            <a:endParaRPr lang="bg-BG"/>
          </a:p>
        </p:txBody>
      </p:sp>
      <p:sp>
        <p:nvSpPr>
          <p:cNvPr id="27" name="Slide Number Placeholder 26"/>
          <p:cNvSpPr>
            <a:spLocks noGrp="1"/>
          </p:cNvSpPr>
          <p:nvPr>
            <p:ph type="sldNum" sz="quarter" idx="12"/>
          </p:nvPr>
        </p:nvSpPr>
        <p:spPr/>
        <p:txBody>
          <a:bodyPr/>
          <a:lstStyle/>
          <a:p>
            <a:fld id="{1A610B38-6EAF-4A9D-8215-84C19142FE9D}" type="slidenum">
              <a:rPr lang="bg-BG" smtClean="0"/>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A32B0-1561-4C85-9C9B-64A4A52C433A}" type="datetimeFigureOut">
              <a:rPr lang="bg-BG" smtClean="0"/>
              <a:t>14.5.2017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A32B0-1561-4C85-9C9B-64A4A52C433A}" type="datetimeFigureOut">
              <a:rPr lang="bg-BG" smtClean="0"/>
              <a:t>14.5.2017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A32B0-1561-4C85-9C9B-64A4A52C433A}" type="datetimeFigureOut">
              <a:rPr lang="bg-BG" smtClean="0"/>
              <a:t>14.5.2017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5A32B0-1561-4C85-9C9B-64A4A52C433A}" type="datetimeFigureOut">
              <a:rPr lang="bg-BG" smtClean="0"/>
              <a:t>14.5.2017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A610B38-6EAF-4A9D-8215-84C19142FE9D}" type="slidenum">
              <a:rPr lang="bg-BG" smtClean="0"/>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5A32B0-1561-4C85-9C9B-64A4A52C433A}" type="datetimeFigureOut">
              <a:rPr lang="bg-BG" smtClean="0"/>
              <a:t>14.5.2017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5A32B0-1561-4C85-9C9B-64A4A52C433A}" type="datetimeFigureOut">
              <a:rPr lang="bg-BG" smtClean="0"/>
              <a:t>14.5.2017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5A32B0-1561-4C85-9C9B-64A4A52C433A}" type="datetimeFigureOut">
              <a:rPr lang="bg-BG" smtClean="0"/>
              <a:t>14.5.2017 г.</a:t>
            </a:fld>
            <a:endParaRPr lang="bg-BG"/>
          </a:p>
        </p:txBody>
      </p:sp>
      <p:sp>
        <p:nvSpPr>
          <p:cNvPr id="8" name="Slide Number Placeholder 7"/>
          <p:cNvSpPr>
            <a:spLocks noGrp="1"/>
          </p:cNvSpPr>
          <p:nvPr>
            <p:ph type="sldNum" sz="quarter" idx="11"/>
          </p:nvPr>
        </p:nvSpPr>
        <p:spPr/>
        <p:txBody>
          <a:bodyPr/>
          <a:lstStyle/>
          <a:p>
            <a:fld id="{1A610B38-6EAF-4A9D-8215-84C19142FE9D}" type="slidenum">
              <a:rPr lang="bg-BG" smtClean="0"/>
              <a:t>‹#›</a:t>
            </a:fld>
            <a:endParaRPr lang="bg-BG"/>
          </a:p>
        </p:txBody>
      </p:sp>
      <p:sp>
        <p:nvSpPr>
          <p:cNvPr id="9" name="Footer Placeholder 8"/>
          <p:cNvSpPr>
            <a:spLocks noGrp="1"/>
          </p:cNvSpPr>
          <p:nvPr>
            <p:ph type="ftr" sz="quarter" idx="12"/>
          </p:nvPr>
        </p:nvSpPr>
        <p:spPr/>
        <p:txBody>
          <a:bodyPr/>
          <a:lstStyle/>
          <a:p>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A32B0-1561-4C85-9C9B-64A4A52C433A}" type="datetimeFigureOut">
              <a:rPr lang="bg-BG" smtClean="0"/>
              <a:t>14.5.2017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5A32B0-1561-4C85-9C9B-64A4A52C433A}" type="datetimeFigureOut">
              <a:rPr lang="bg-BG" smtClean="0"/>
              <a:t>14.5.2017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a:xfrm>
            <a:off x="8156448" y="6422064"/>
            <a:ext cx="762000" cy="365125"/>
          </a:xfrm>
        </p:spPr>
        <p:txBody>
          <a:bodyPr/>
          <a:lstStyle/>
          <a:p>
            <a:fld id="{1A610B38-6EAF-4A9D-8215-84C19142FE9D}" type="slidenum">
              <a:rPr lang="bg-BG" smtClean="0"/>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75A32B0-1561-4C85-9C9B-64A4A52C433A}" type="datetimeFigureOut">
              <a:rPr lang="bg-BG" smtClean="0"/>
              <a:t>14.5.2017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A610B38-6EAF-4A9D-8215-84C19142FE9D}"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75A32B0-1561-4C85-9C9B-64A4A52C433A}" type="datetimeFigureOut">
              <a:rPr lang="bg-BG" smtClean="0"/>
              <a:t>14.5.2017 г.</a:t>
            </a:fld>
            <a:endParaRPr lang="bg-BG"/>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bg-BG"/>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A610B38-6EAF-4A9D-8215-84C19142FE9D}" type="slidenum">
              <a:rPr lang="bg-BG" smtClean="0"/>
              <a:t>‹#›</a:t>
            </a:fld>
            <a:endParaRPr lang="bg-BG"/>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642918"/>
            <a:ext cx="7467600" cy="1143000"/>
          </a:xfrm>
        </p:spPr>
        <p:txBody>
          <a:bodyPr/>
          <a:lstStyle/>
          <a:p>
            <a:pPr algn="ctr"/>
            <a:r>
              <a:rPr lang="en-US" dirty="0" smtClean="0">
                <a:ln w="18415" cmpd="sng">
                  <a:solidFill>
                    <a:srgbClr val="FFFFFF"/>
                  </a:solidFill>
                  <a:prstDash val="solid"/>
                </a:ln>
              </a:rPr>
              <a:t>ENGLAND</a:t>
            </a:r>
            <a:endParaRPr lang="bg-BG" dirty="0">
              <a:ln w="18415" cmpd="sng">
                <a:solidFill>
                  <a:srgbClr val="FFFFFF"/>
                </a:solidFill>
                <a:prstDash val="solid"/>
              </a:ln>
            </a:endParaRPr>
          </a:p>
        </p:txBody>
      </p:sp>
      <p:pic>
        <p:nvPicPr>
          <p:cNvPr id="5" name="Content Placeholder 4" descr="ANd9GcRXp046vqs8OTiRbhdpLFspirvKVEU2J77xPUhkI0cFVSHvaf-39A"/>
          <p:cNvPicPr>
            <a:picLocks noGrp="1" noChangeAspect="1"/>
          </p:cNvPicPr>
          <p:nvPr>
            <p:ph idx="1"/>
          </p:nvPr>
        </p:nvPicPr>
        <p:blipFill>
          <a:blip r:embed="rId2"/>
          <a:stretch>
            <a:fillRect/>
          </a:stretch>
        </p:blipFill>
        <p:spPr>
          <a:xfrm>
            <a:off x="285720" y="2357430"/>
            <a:ext cx="4643469" cy="2786082"/>
          </a:xfrm>
          <a:prstGeom prst="rect">
            <a:avLst/>
          </a:prstGeom>
          <a:ln>
            <a:noFill/>
          </a:ln>
          <a:effectLst>
            <a:softEdge rad="112500"/>
          </a:effectLst>
        </p:spPr>
      </p:pic>
      <p:pic>
        <p:nvPicPr>
          <p:cNvPr id="6" name="Picture 5" descr="ANd9GcSty9CGr3MusViVJL7ndih-scoJu922s2x4fDuMETMUEQeZ4Ago"/>
          <p:cNvPicPr>
            <a:picLocks noChangeAspect="1"/>
          </p:cNvPicPr>
          <p:nvPr/>
        </p:nvPicPr>
        <p:blipFill>
          <a:blip r:embed="rId3"/>
          <a:stretch>
            <a:fillRect/>
          </a:stretch>
        </p:blipFill>
        <p:spPr>
          <a:xfrm>
            <a:off x="6429388" y="2214554"/>
            <a:ext cx="2556897" cy="304097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Geographic </a:t>
            </a:r>
            <a:r>
              <a:rPr lang="en-US"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location and b</a:t>
            </a:r>
            <a:r>
              <a:rPr lang="en-US"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orders</a:t>
            </a:r>
            <a:endParaRPr lang="bg-BG"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Content Placeholder 2"/>
          <p:cNvSpPr>
            <a:spLocks noGrp="1"/>
          </p:cNvSpPr>
          <p:nvPr>
            <p:ph idx="1"/>
          </p:nvPr>
        </p:nvSpPr>
        <p:spPr/>
        <p:txBody>
          <a:bodyPr numCol="1" anchor="t">
            <a:normAutofit/>
            <a:scene3d>
              <a:camera prst="orthographicFront"/>
              <a:lightRig rig="soft" dir="t">
                <a:rot lat="0" lon="0" rev="10800000"/>
              </a:lightRig>
            </a:scene3d>
            <a:sp3d>
              <a:bevelT w="27940" h="12700"/>
              <a:contourClr>
                <a:srgbClr val="DDDDDD"/>
              </a:contourClr>
            </a:sp3d>
          </a:bodyPr>
          <a:lstStyle/>
          <a:p>
            <a:pPr algn="just">
              <a:buNone/>
            </a:pPr>
            <a:r>
              <a:rPr lang="en-US" sz="1600" i="1" dirty="0" smtClean="0">
                <a:solidFill>
                  <a:srgbClr val="00B0F0"/>
                </a:solidFill>
              </a:rPr>
              <a:t>England is a country that is part of the United </a:t>
            </a:r>
            <a:r>
              <a:rPr lang="en-US" sz="1600" i="1" dirty="0" smtClean="0">
                <a:solidFill>
                  <a:srgbClr val="00B0F0"/>
                </a:solidFill>
              </a:rPr>
              <a:t>Kingdom. It shares </a:t>
            </a:r>
            <a:r>
              <a:rPr lang="en-US" sz="1600" i="1" dirty="0" smtClean="0">
                <a:solidFill>
                  <a:srgbClr val="00B0F0"/>
                </a:solidFill>
              </a:rPr>
              <a:t>land borders with Scotland to the north and Wales to the west. The Irish Sea lies northwest of England and the Celtic Sea lies to the southwest. England is separated from continental Europe by the North Sea to the east and the English Channel to the south. The country covers five-eighths of the island of Great </a:t>
            </a:r>
            <a:r>
              <a:rPr lang="en-US" sz="1600" i="1" dirty="0" smtClean="0">
                <a:solidFill>
                  <a:srgbClr val="00B0F0"/>
                </a:solidFill>
              </a:rPr>
              <a:t>Britain</a:t>
            </a:r>
            <a:r>
              <a:rPr lang="en-US" sz="1600" i="1" dirty="0" smtClean="0">
                <a:solidFill>
                  <a:srgbClr val="00B0F0"/>
                </a:solidFill>
              </a:rPr>
              <a:t> (which lies in the North Atlantic) in its centre and south; and includes over 100 smaller islands such as the Isles of </a:t>
            </a:r>
            <a:r>
              <a:rPr lang="en-US" sz="1600" i="1" dirty="0" err="1" smtClean="0">
                <a:solidFill>
                  <a:srgbClr val="00B0F0"/>
                </a:solidFill>
              </a:rPr>
              <a:t>Scilly</a:t>
            </a:r>
            <a:r>
              <a:rPr lang="en-US" sz="1600" i="1" dirty="0" smtClean="0">
                <a:solidFill>
                  <a:srgbClr val="00B0F0"/>
                </a:solidFill>
              </a:rPr>
              <a:t>, </a:t>
            </a:r>
            <a:r>
              <a:rPr lang="en-US" sz="1600" i="1" dirty="0" smtClean="0">
                <a:solidFill>
                  <a:srgbClr val="00B0F0"/>
                </a:solidFill>
              </a:rPr>
              <a:t>and the Isle of Wight.</a:t>
            </a:r>
            <a:endParaRPr lang="bg-BG" sz="1600" i="1" spc="150" dirty="0">
              <a:ln w="11430"/>
              <a:solidFill>
                <a:srgbClr val="00B0F0"/>
              </a:solidFill>
              <a:effectLst>
                <a:outerShdw blurRad="25400" algn="tl" rotWithShape="0">
                  <a:srgbClr val="000000">
                    <a:alpha val="43000"/>
                  </a:srgbClr>
                </a:outerShdw>
              </a:effectLst>
            </a:endParaRPr>
          </a:p>
        </p:txBody>
      </p:sp>
      <p:pic>
        <p:nvPicPr>
          <p:cNvPr id="5" name="Picture 4" descr="area-map-of-england.png"/>
          <p:cNvPicPr>
            <a:picLocks noChangeAspect="1"/>
          </p:cNvPicPr>
          <p:nvPr/>
        </p:nvPicPr>
        <p:blipFill>
          <a:blip r:embed="rId2" cstate="print"/>
          <a:stretch>
            <a:fillRect/>
          </a:stretch>
        </p:blipFill>
        <p:spPr>
          <a:xfrm>
            <a:off x="5796000" y="3727477"/>
            <a:ext cx="3348000" cy="3130523"/>
          </a:xfrm>
          <a:prstGeom prst="rect">
            <a:avLst/>
          </a:prstGeom>
          <a:ln>
            <a:noFill/>
          </a:ln>
          <a:effectLst>
            <a:softEdge rad="112500"/>
          </a:effectLst>
        </p:spPr>
      </p:pic>
      <p:sp>
        <p:nvSpPr>
          <p:cNvPr id="1026" name="AutoShape 2" descr="Резултат с изображение за wal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pic>
        <p:nvPicPr>
          <p:cNvPr id="8" name="Picture 7" descr="изтеглен файл.png"/>
          <p:cNvPicPr>
            <a:picLocks noChangeAspect="1"/>
          </p:cNvPicPr>
          <p:nvPr/>
        </p:nvPicPr>
        <p:blipFill>
          <a:blip r:embed="rId3"/>
          <a:stretch>
            <a:fillRect/>
          </a:stretch>
        </p:blipFill>
        <p:spPr>
          <a:xfrm>
            <a:off x="0" y="4071942"/>
            <a:ext cx="2262203" cy="1357322"/>
          </a:xfrm>
          <a:prstGeom prst="rect">
            <a:avLst/>
          </a:prstGeom>
          <a:ln>
            <a:noFill/>
          </a:ln>
          <a:effectLst>
            <a:softEdge rad="112500"/>
          </a:effectLst>
        </p:spPr>
      </p:pic>
      <p:pic>
        <p:nvPicPr>
          <p:cNvPr id="9" name="Picture 8" descr="изтеглен файл (2).jpg"/>
          <p:cNvPicPr>
            <a:picLocks noChangeAspect="1"/>
          </p:cNvPicPr>
          <p:nvPr/>
        </p:nvPicPr>
        <p:blipFill>
          <a:blip r:embed="rId4"/>
          <a:stretch>
            <a:fillRect/>
          </a:stretch>
        </p:blipFill>
        <p:spPr>
          <a:xfrm>
            <a:off x="1785918" y="5572116"/>
            <a:ext cx="2296221" cy="1285884"/>
          </a:xfrm>
          <a:prstGeom prst="rect">
            <a:avLst/>
          </a:prstGeom>
          <a:ln>
            <a:noFill/>
          </a:ln>
          <a:effectLst>
            <a:softEdge rad="112500"/>
          </a:effectLst>
        </p:spPr>
      </p:pic>
      <p:pic>
        <p:nvPicPr>
          <p:cNvPr id="10" name="Picture 9" descr="изтеглен файл (5).jpg"/>
          <p:cNvPicPr>
            <a:picLocks noChangeAspect="1"/>
          </p:cNvPicPr>
          <p:nvPr/>
        </p:nvPicPr>
        <p:blipFill>
          <a:blip r:embed="rId5"/>
          <a:stretch>
            <a:fillRect/>
          </a:stretch>
        </p:blipFill>
        <p:spPr>
          <a:xfrm>
            <a:off x="3786182" y="4143380"/>
            <a:ext cx="1857388" cy="1236007"/>
          </a:xfrm>
          <a:prstGeom prst="rect">
            <a:avLst/>
          </a:prstGeom>
        </p:spPr>
      </p:pic>
      <p:sp>
        <p:nvSpPr>
          <p:cNvPr id="11" name="TextBox 10"/>
          <p:cNvSpPr txBox="1"/>
          <p:nvPr/>
        </p:nvSpPr>
        <p:spPr>
          <a:xfrm>
            <a:off x="714348" y="3714752"/>
            <a:ext cx="821700" cy="369332"/>
          </a:xfrm>
          <a:prstGeom prst="rect">
            <a:avLst/>
          </a:prstGeom>
          <a:noFill/>
        </p:spPr>
        <p:txBody>
          <a:bodyPr wrap="none" rtlCol="0">
            <a:spAutoFit/>
          </a:bodyPr>
          <a:lstStyle/>
          <a:p>
            <a:pPr algn="just"/>
            <a:r>
              <a:rPr lang="en-US" i="1" dirty="0" smtClean="0">
                <a:ln w="900" cmpd="sng">
                  <a:solidFill>
                    <a:schemeClr val="accent1">
                      <a:satMod val="190000"/>
                      <a:alpha val="55000"/>
                    </a:schemeClr>
                  </a:solidFill>
                  <a:prstDash val="solid"/>
                </a:ln>
                <a:solidFill>
                  <a:srgbClr val="21F810"/>
                </a:solidFill>
                <a:effectLst>
                  <a:innerShdw blurRad="101600" dist="76200" dir="5400000">
                    <a:schemeClr val="accent1">
                      <a:satMod val="190000"/>
                      <a:tint val="100000"/>
                      <a:alpha val="74000"/>
                    </a:schemeClr>
                  </a:innerShdw>
                </a:effectLst>
              </a:rPr>
              <a:t>Wales</a:t>
            </a:r>
            <a:endParaRPr lang="bg-BG" i="1" dirty="0">
              <a:ln w="900" cmpd="sng">
                <a:solidFill>
                  <a:schemeClr val="accent1">
                    <a:satMod val="190000"/>
                    <a:alpha val="55000"/>
                  </a:schemeClr>
                </a:solidFill>
                <a:prstDash val="solid"/>
              </a:ln>
              <a:solidFill>
                <a:srgbClr val="21F810"/>
              </a:solidFill>
              <a:effectLst>
                <a:innerShdw blurRad="101600" dist="76200" dir="5400000">
                  <a:schemeClr val="accent1">
                    <a:satMod val="190000"/>
                    <a:tint val="100000"/>
                    <a:alpha val="74000"/>
                  </a:schemeClr>
                </a:innerShdw>
              </a:effectLst>
            </a:endParaRPr>
          </a:p>
        </p:txBody>
      </p:sp>
      <p:sp>
        <p:nvSpPr>
          <p:cNvPr id="12" name="TextBox 11"/>
          <p:cNvSpPr txBox="1"/>
          <p:nvPr/>
        </p:nvSpPr>
        <p:spPr>
          <a:xfrm>
            <a:off x="2428860" y="5286388"/>
            <a:ext cx="1082348" cy="369332"/>
          </a:xfrm>
          <a:prstGeom prst="rect">
            <a:avLst/>
          </a:prstGeom>
          <a:noFill/>
        </p:spPr>
        <p:txBody>
          <a:bodyPr wrap="none" rtlCol="0">
            <a:spAutoFit/>
          </a:bodyPr>
          <a:lstStyle/>
          <a:p>
            <a:pPr algn="ctr"/>
            <a:r>
              <a:rPr lang="en-US" i="1" dirty="0" smtClean="0">
                <a:solidFill>
                  <a:srgbClr val="002060"/>
                </a:solidFill>
              </a:rPr>
              <a:t>Scotland</a:t>
            </a:r>
            <a:endParaRPr lang="bg-BG" i="1" dirty="0">
              <a:solidFill>
                <a:srgbClr val="002060"/>
              </a:solidFill>
            </a:endParaRPr>
          </a:p>
        </p:txBody>
      </p:sp>
      <p:sp>
        <p:nvSpPr>
          <p:cNvPr id="13" name="TextBox 12"/>
          <p:cNvSpPr txBox="1"/>
          <p:nvPr/>
        </p:nvSpPr>
        <p:spPr>
          <a:xfrm>
            <a:off x="4357686" y="3786190"/>
            <a:ext cx="889987" cy="369332"/>
          </a:xfrm>
          <a:prstGeom prst="rect">
            <a:avLst/>
          </a:prstGeom>
          <a:noFill/>
        </p:spPr>
        <p:txBody>
          <a:bodyPr wrap="none" rtlCol="0">
            <a:spAutoFit/>
          </a:bodyPr>
          <a:lstStyle/>
          <a:p>
            <a:r>
              <a:rPr lang="en-US" i="1" dirty="0" smtClean="0">
                <a:solidFill>
                  <a:srgbClr val="FFC000"/>
                </a:solidFill>
              </a:rPr>
              <a:t>Ireland</a:t>
            </a:r>
            <a:endParaRPr lang="bg-BG" i="1" dirty="0">
              <a:solidFill>
                <a:srgbClr val="FFC000"/>
              </a:solidFill>
            </a:endParaRPr>
          </a:p>
        </p:txBody>
      </p:sp>
      <p:sp>
        <p:nvSpPr>
          <p:cNvPr id="14" name="TextBox 13"/>
          <p:cNvSpPr txBox="1"/>
          <p:nvPr/>
        </p:nvSpPr>
        <p:spPr>
          <a:xfrm>
            <a:off x="6000760" y="3429000"/>
            <a:ext cx="2980303" cy="369332"/>
          </a:xfrm>
          <a:prstGeom prst="rect">
            <a:avLst/>
          </a:prstGeom>
          <a:noFill/>
        </p:spPr>
        <p:txBody>
          <a:bodyPr wrap="none" rtlCol="0">
            <a:spAutoFit/>
          </a:bodyPr>
          <a:lstStyle/>
          <a:p>
            <a:r>
              <a:rPr lang="en-US" i="1" dirty="0" smtClean="0">
                <a:solidFill>
                  <a:srgbClr val="FFFF00"/>
                </a:solidFill>
              </a:rPr>
              <a:t>Map of the United Kingdom</a:t>
            </a:r>
            <a:endParaRPr lang="bg-BG" i="1" dirty="0">
              <a:solidFill>
                <a:srgbClr val="FFFF00"/>
              </a:solidFill>
            </a:endParaRPr>
          </a:p>
        </p:txBody>
      </p:sp>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b="1" cap="all" dirty="0" smtClean="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Area </a:t>
            </a:r>
            <a:r>
              <a:rPr lang="en-US" b="1" cap="all" dirty="0" smtClean="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and P</a:t>
            </a:r>
            <a:r>
              <a:rPr lang="en-US" b="1" cap="all" dirty="0" smtClean="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opulation</a:t>
            </a:r>
            <a:endParaRPr lang="bg-BG" b="1" cap="all" dirty="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571472" y="1142984"/>
            <a:ext cx="7467600" cy="4525963"/>
          </a:xfrm>
        </p:spPr>
        <p:txBody>
          <a:bodyPr>
            <a:normAutofit/>
          </a:bodyPr>
          <a:lstStyle/>
          <a:p>
            <a:pPr algn="just">
              <a:buNone/>
            </a:pPr>
            <a:r>
              <a:rPr lang="en-US" sz="1600" i="1" dirty="0" smtClean="0">
                <a:solidFill>
                  <a:schemeClr val="tx1">
                    <a:lumMod val="75000"/>
                  </a:schemeClr>
                </a:solidFill>
              </a:rPr>
              <a:t>England's terrain mostly comprises low hills and plains, especially in central and southern England. However, there are uplands in the north (for example, the mountainous Lake District, and the </a:t>
            </a:r>
            <a:r>
              <a:rPr lang="en-US" sz="1600" i="1" dirty="0" err="1" smtClean="0">
                <a:solidFill>
                  <a:schemeClr val="tx1">
                    <a:lumMod val="75000"/>
                  </a:schemeClr>
                </a:solidFill>
              </a:rPr>
              <a:t>Pennines</a:t>
            </a:r>
            <a:r>
              <a:rPr lang="en-US" sz="1600" i="1" dirty="0" smtClean="0">
                <a:solidFill>
                  <a:schemeClr val="tx1">
                    <a:lumMod val="75000"/>
                  </a:schemeClr>
                </a:solidFill>
              </a:rPr>
              <a:t>) </a:t>
            </a:r>
            <a:r>
              <a:rPr lang="en-US" sz="1600" i="1" dirty="0" smtClean="0">
                <a:solidFill>
                  <a:schemeClr val="tx1">
                    <a:lumMod val="75000"/>
                  </a:schemeClr>
                </a:solidFill>
              </a:rPr>
              <a:t>and in the southwest (for example, </a:t>
            </a:r>
            <a:r>
              <a:rPr lang="en-US" sz="1600" i="1" dirty="0" err="1" smtClean="0">
                <a:solidFill>
                  <a:schemeClr val="tx1">
                    <a:lumMod val="75000"/>
                  </a:schemeClr>
                </a:solidFill>
              </a:rPr>
              <a:t>Dartmoor</a:t>
            </a:r>
            <a:r>
              <a:rPr lang="en-US" sz="1600" i="1" dirty="0" smtClean="0">
                <a:solidFill>
                  <a:schemeClr val="tx1">
                    <a:lumMod val="75000"/>
                  </a:schemeClr>
                </a:solidFill>
              </a:rPr>
              <a:t> and the </a:t>
            </a:r>
            <a:r>
              <a:rPr lang="en-US" sz="1600" i="1" dirty="0" err="1" smtClean="0">
                <a:solidFill>
                  <a:schemeClr val="tx1">
                    <a:lumMod val="75000"/>
                  </a:schemeClr>
                </a:solidFill>
              </a:rPr>
              <a:t>Cotswolds</a:t>
            </a:r>
            <a:r>
              <a:rPr lang="en-US" sz="1600" i="1" dirty="0" smtClean="0">
                <a:solidFill>
                  <a:schemeClr val="tx1">
                    <a:lumMod val="75000"/>
                  </a:schemeClr>
                </a:solidFill>
              </a:rPr>
              <a:t>). </a:t>
            </a:r>
            <a:r>
              <a:rPr lang="en-US" sz="1600" i="1" dirty="0" smtClean="0">
                <a:solidFill>
                  <a:schemeClr val="tx1">
                    <a:lumMod val="75000"/>
                  </a:schemeClr>
                </a:solidFill>
              </a:rPr>
              <a:t>The capital is London, which is the largest metropolitan area in both the United Kingdom and the European Union</a:t>
            </a:r>
            <a:r>
              <a:rPr lang="en-US" sz="1600" i="1" dirty="0" smtClean="0">
                <a:solidFill>
                  <a:schemeClr val="tx1">
                    <a:lumMod val="75000"/>
                  </a:schemeClr>
                </a:solidFill>
              </a:rPr>
              <a:t>.</a:t>
            </a:r>
            <a:r>
              <a:rPr lang="en-US" sz="1600" i="1" dirty="0" smtClean="0">
                <a:solidFill>
                  <a:schemeClr val="tx1">
                    <a:lumMod val="75000"/>
                  </a:schemeClr>
                </a:solidFill>
              </a:rPr>
              <a:t> England's population of over 53 million comprises 84% of the population of the United Kingdom, largely concentrated around London, the South East, and conurbations in the Midlands, the North West, the North </a:t>
            </a:r>
            <a:r>
              <a:rPr lang="en-US" sz="1600" i="1" dirty="0" smtClean="0">
                <a:solidFill>
                  <a:schemeClr val="tx1">
                    <a:lumMod val="75000"/>
                  </a:schemeClr>
                </a:solidFill>
              </a:rPr>
              <a:t>East</a:t>
            </a:r>
            <a:r>
              <a:rPr lang="en-US" sz="1600" i="1" dirty="0" smtClean="0">
                <a:solidFill>
                  <a:schemeClr val="tx1">
                    <a:lumMod val="75000"/>
                  </a:schemeClr>
                </a:solidFill>
              </a:rPr>
              <a:t>, and Yorkshire, which each developed as major industrial regions during the 19th century</a:t>
            </a:r>
            <a:r>
              <a:rPr lang="en-US" sz="1600" dirty="0" smtClean="0"/>
              <a:t>.</a:t>
            </a:r>
            <a:endParaRPr lang="bg-BG" sz="1600" dirty="0"/>
          </a:p>
        </p:txBody>
      </p:sp>
      <p:pic>
        <p:nvPicPr>
          <p:cNvPr id="4" name="Picture 3" descr="xyePB1U9NhqnY8f6Hj6Cgir6.jpeg"/>
          <p:cNvPicPr>
            <a:picLocks noChangeAspect="1"/>
          </p:cNvPicPr>
          <p:nvPr/>
        </p:nvPicPr>
        <p:blipFill>
          <a:blip r:embed="rId2" cstate="print"/>
          <a:stretch>
            <a:fillRect/>
          </a:stretch>
        </p:blipFill>
        <p:spPr>
          <a:xfrm>
            <a:off x="214282" y="3786190"/>
            <a:ext cx="2647373" cy="3071810"/>
          </a:xfrm>
          <a:prstGeom prst="rect">
            <a:avLst/>
          </a:prstGeom>
          <a:ln>
            <a:noFill/>
          </a:ln>
          <a:effectLst>
            <a:softEdge rad="112500"/>
          </a:effectLst>
        </p:spPr>
      </p:pic>
      <p:pic>
        <p:nvPicPr>
          <p:cNvPr id="5" name="Picture 4" descr="изтеглен файл (6).jpg"/>
          <p:cNvPicPr>
            <a:picLocks noChangeAspect="1"/>
          </p:cNvPicPr>
          <p:nvPr/>
        </p:nvPicPr>
        <p:blipFill>
          <a:blip r:embed="rId3"/>
          <a:stretch>
            <a:fillRect/>
          </a:stretch>
        </p:blipFill>
        <p:spPr>
          <a:xfrm>
            <a:off x="3571868" y="4071942"/>
            <a:ext cx="4337307" cy="2428892"/>
          </a:xfrm>
          <a:prstGeom prst="rect">
            <a:avLst/>
          </a:prstGeom>
          <a:ln>
            <a:noFill/>
          </a:ln>
          <a:effectLst>
            <a:softEdge rad="112500"/>
          </a:effectLst>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92D050"/>
                </a:solidFill>
                <a:effectLst>
                  <a:outerShdw blurRad="50800" dist="40000" dir="5400000" algn="tl" rotWithShape="0">
                    <a:srgbClr val="000000">
                      <a:shade val="5000"/>
                      <a:satMod val="120000"/>
                      <a:alpha val="33000"/>
                    </a:srgbClr>
                  </a:outerShdw>
                </a:effectLst>
              </a:rPr>
              <a:t>       History of England</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bg-BG"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500034" y="1285860"/>
            <a:ext cx="7467600" cy="4525963"/>
          </a:xfrm>
        </p:spPr>
        <p:txBody>
          <a:bodyPr>
            <a:normAutofit/>
          </a:bodyPr>
          <a:lstStyle/>
          <a:p>
            <a:pPr algn="just">
              <a:buNone/>
            </a:pPr>
            <a:r>
              <a:rPr lang="en-US" sz="1800" i="1" dirty="0" smtClean="0">
                <a:solidFill>
                  <a:schemeClr val="accent5"/>
                </a:solidFill>
              </a:rPr>
              <a:t> The end of Roman rule in Britain facilitated the Anglo-Saxon settlement of Britain, which historians often regard as the origin of England and of the English people. The Anglo-Saxons, a collection of various Germanic peoples, established several kingdoms that became the primary powers in present-day England and parts of southern Scotland. They introduced the Old English language, which largely displaced the previous British language. The Anglo-Saxons warred with British successor states in Wales, Cornwall, and the Hen </a:t>
            </a:r>
            <a:r>
              <a:rPr lang="en-US" sz="1800" i="1" dirty="0" err="1" smtClean="0">
                <a:solidFill>
                  <a:schemeClr val="accent5"/>
                </a:solidFill>
              </a:rPr>
              <a:t>Ogledd</a:t>
            </a:r>
            <a:r>
              <a:rPr lang="en-US" sz="1800" i="1" dirty="0" smtClean="0">
                <a:solidFill>
                  <a:schemeClr val="accent5"/>
                </a:solidFill>
              </a:rPr>
              <a:t> as well as with each other. Raids by Vikings became frequent after about AD 800, and the Norsemen settled in large parts of what is now England. During this period, several rulers attempted to unite the various Anglo-Saxon kingdoms, an effort that led to the emergence of the Kingdom of England by the 10th </a:t>
            </a:r>
            <a:r>
              <a:rPr lang="en-US" sz="1800" i="1" dirty="0" smtClean="0">
                <a:solidFill>
                  <a:schemeClr val="accent5"/>
                </a:solidFill>
              </a:rPr>
              <a:t>century.</a:t>
            </a:r>
            <a:endParaRPr lang="bg-BG" sz="1800" i="1" dirty="0">
              <a:solidFill>
                <a:schemeClr val="accent5"/>
              </a:solidFill>
            </a:endParaRPr>
          </a:p>
        </p:txBody>
      </p:sp>
      <p:sp>
        <p:nvSpPr>
          <p:cNvPr id="15362" name="AutoShape 2" descr="Резултат с изображение за history of engla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10541" cmpd="sng">
                  <a:solidFill>
                    <a:schemeClr val="accent1">
                      <a:shade val="88000"/>
                      <a:satMod val="110000"/>
                    </a:schemeClr>
                  </a:solidFill>
                  <a:prstDash val="solid"/>
                </a:ln>
                <a:solidFill>
                  <a:srgbClr val="FF0000"/>
                </a:solidFill>
              </a:rPr>
              <a:t>Education of England</a:t>
            </a:r>
            <a:endParaRPr lang="bg-BG"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
        <p:nvSpPr>
          <p:cNvPr id="3" name="Content Placeholder 2"/>
          <p:cNvSpPr>
            <a:spLocks noGrp="1"/>
          </p:cNvSpPr>
          <p:nvPr>
            <p:ph idx="1"/>
          </p:nvPr>
        </p:nvSpPr>
        <p:spPr>
          <a:xfrm>
            <a:off x="500034" y="1428736"/>
            <a:ext cx="7467600" cy="4525963"/>
          </a:xfrm>
        </p:spPr>
        <p:txBody>
          <a:bodyPr>
            <a:normAutofit/>
          </a:bodyPr>
          <a:lstStyle/>
          <a:p>
            <a:pPr algn="just">
              <a:buNone/>
            </a:pPr>
            <a:r>
              <a:rPr lang="en-US" sz="2000" dirty="0" smtClean="0">
                <a:solidFill>
                  <a:srgbClr val="FFC000"/>
                </a:solidFill>
              </a:rPr>
              <a:t>     </a:t>
            </a:r>
            <a:r>
              <a:rPr lang="en-US" sz="2000" i="1" dirty="0" smtClean="0">
                <a:solidFill>
                  <a:srgbClr val="FFC000"/>
                </a:solidFill>
              </a:rPr>
              <a:t>Higher </a:t>
            </a:r>
            <a:r>
              <a:rPr lang="en-US" sz="2000" i="1" dirty="0" smtClean="0">
                <a:solidFill>
                  <a:srgbClr val="FFC000"/>
                </a:solidFill>
              </a:rPr>
              <a:t>education students normally attend university from age 18 onwards, where they study for an academic degree. There are over 90 universities in England, all but one of which are public institutions. Students are generally entitled to student loans to cover the cost of tuition fees and living costs. The first degree offered to undergraduates is the Bachelor's degree, which usually takes three years to complete. Students are then able to work towards a postgraduate degree.</a:t>
            </a:r>
            <a:endParaRPr lang="bg-BG" sz="2000" i="1" dirty="0">
              <a:solidFill>
                <a:srgbClr val="FFC000"/>
              </a:solidFill>
            </a:endParaRPr>
          </a:p>
        </p:txBody>
      </p:sp>
      <p:pic>
        <p:nvPicPr>
          <p:cNvPr id="4" name="Picture 3" descr="200px-KingsCollegeChapelWest.jpg"/>
          <p:cNvPicPr>
            <a:picLocks noChangeAspect="1"/>
          </p:cNvPicPr>
          <p:nvPr/>
        </p:nvPicPr>
        <p:blipFill>
          <a:blip r:embed="rId2"/>
          <a:stretch>
            <a:fillRect/>
          </a:stretch>
        </p:blipFill>
        <p:spPr>
          <a:xfrm>
            <a:off x="5000628" y="4000504"/>
            <a:ext cx="3571900" cy="2678926"/>
          </a:xfrm>
          <a:prstGeom prst="rect">
            <a:avLst/>
          </a:prstGeom>
          <a:ln>
            <a:noFill/>
          </a:ln>
          <a:effectLst>
            <a:softEdge rad="112500"/>
          </a:effectLst>
        </p:spPr>
      </p:pic>
      <p:sp>
        <p:nvSpPr>
          <p:cNvPr id="5" name="Rectangle 4"/>
          <p:cNvSpPr/>
          <p:nvPr/>
        </p:nvSpPr>
        <p:spPr>
          <a:xfrm>
            <a:off x="428596" y="5072074"/>
            <a:ext cx="4573689" cy="369332"/>
          </a:xfrm>
          <a:prstGeom prst="rect">
            <a:avLst/>
          </a:prstGeom>
        </p:spPr>
        <p:txBody>
          <a:bodyPr wrap="none">
            <a:spAutoFit/>
          </a:bodyPr>
          <a:lstStyle/>
          <a:p>
            <a:pPr algn="ctr"/>
            <a:r>
              <a:rPr lang="en-US" b="1" i="1" dirty="0">
                <a:ln w="10541" cmpd="sng">
                  <a:solidFill>
                    <a:schemeClr val="accent1">
                      <a:shade val="88000"/>
                      <a:satMod val="110000"/>
                    </a:schemeClr>
                  </a:solidFill>
                  <a:prstDash val="solid"/>
                </a:ln>
                <a:solidFill>
                  <a:srgbClr val="FF0000"/>
                </a:solidFill>
              </a:rPr>
              <a:t>King's College, University of Cambridge</a:t>
            </a:r>
            <a:endParaRPr lang="bg-BG" b="1" i="1" dirty="0">
              <a:ln w="10541" cmpd="sng">
                <a:solidFill>
                  <a:schemeClr val="accent1">
                    <a:shade val="88000"/>
                    <a:satMod val="110000"/>
                  </a:schemeClr>
                </a:solidFill>
                <a:prstDash val="solid"/>
              </a:ln>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17780" cmpd="sng">
                  <a:solidFill>
                    <a:srgbClr val="FFFFFF"/>
                  </a:solidFill>
                  <a:prstDash val="solid"/>
                  <a:miter lim="800000"/>
                </a:ln>
                <a:solidFill>
                  <a:srgbClr val="7030A0"/>
                </a:solidFill>
                <a:effectLst>
                  <a:outerShdw blurRad="50800" algn="tl" rotWithShape="0">
                    <a:srgbClr val="000000"/>
                  </a:outerShdw>
                </a:effectLst>
              </a:rPr>
              <a:t>Culture of England</a:t>
            </a:r>
            <a:endParaRPr lang="bg-BG" b="1" dirty="0">
              <a:ln w="17780" cmpd="sng">
                <a:solidFill>
                  <a:srgbClr val="FFFFFF"/>
                </a:solidFill>
                <a:prstDash val="solid"/>
                <a:miter lim="800000"/>
              </a:ln>
              <a:solidFill>
                <a:srgbClr val="7030A0"/>
              </a:solidFill>
              <a:effectLst>
                <a:outerShdw blurRad="50800" algn="tl" rotWithShape="0">
                  <a:srgbClr val="000000"/>
                </a:outerShdw>
              </a:effectLst>
            </a:endParaRPr>
          </a:p>
        </p:txBody>
      </p:sp>
      <p:sp>
        <p:nvSpPr>
          <p:cNvPr id="3" name="Content Placeholder 2"/>
          <p:cNvSpPr>
            <a:spLocks noGrp="1"/>
          </p:cNvSpPr>
          <p:nvPr>
            <p:ph idx="1"/>
          </p:nvPr>
        </p:nvSpPr>
        <p:spPr/>
        <p:txBody>
          <a:bodyPr>
            <a:normAutofit/>
          </a:bodyPr>
          <a:lstStyle/>
          <a:p>
            <a:pPr algn="just">
              <a:buNone/>
            </a:pPr>
            <a:r>
              <a:rPr lang="en-US" sz="1800" i="1" dirty="0" smtClean="0">
                <a:solidFill>
                  <a:srgbClr val="FFFF00"/>
                </a:solidFill>
              </a:rPr>
              <a:t>After the Norman conquest in 1066 various Castles in England were created so law lords could uphold their authority and in the north to protect from invasion. Some of the best-known medieval castles are the Tower of London, Warwick Castle, Durham Castle and Windsor Castle.</a:t>
            </a:r>
            <a:endParaRPr lang="bg-BG" sz="1800" i="1" dirty="0">
              <a:solidFill>
                <a:srgbClr val="FFFF00"/>
              </a:solidFill>
            </a:endParaRPr>
          </a:p>
        </p:txBody>
      </p:sp>
      <p:pic>
        <p:nvPicPr>
          <p:cNvPr id="5" name="Picture 4" descr="300px-Durham_Castle,_April_2017_(14)_(33459522640).jpg"/>
          <p:cNvPicPr>
            <a:picLocks noChangeAspect="1"/>
          </p:cNvPicPr>
          <p:nvPr/>
        </p:nvPicPr>
        <p:blipFill>
          <a:blip r:embed="rId2"/>
          <a:stretch>
            <a:fillRect/>
          </a:stretch>
        </p:blipFill>
        <p:spPr>
          <a:xfrm>
            <a:off x="142844" y="3571876"/>
            <a:ext cx="3810000" cy="2540000"/>
          </a:xfrm>
          <a:prstGeom prst="rect">
            <a:avLst/>
          </a:prstGeom>
          <a:ln>
            <a:noFill/>
          </a:ln>
          <a:effectLst>
            <a:softEdge rad="112500"/>
          </a:effectLst>
        </p:spPr>
      </p:pic>
      <p:pic>
        <p:nvPicPr>
          <p:cNvPr id="6" name="Picture 5" descr="250px-Windsor_Castle_at_Sunset_-_Nov_2006.jpg"/>
          <p:cNvPicPr>
            <a:picLocks noChangeAspect="1"/>
          </p:cNvPicPr>
          <p:nvPr/>
        </p:nvPicPr>
        <p:blipFill>
          <a:blip r:embed="rId3"/>
          <a:stretch>
            <a:fillRect/>
          </a:stretch>
        </p:blipFill>
        <p:spPr>
          <a:xfrm>
            <a:off x="4857752" y="3714752"/>
            <a:ext cx="3476646" cy="2322400"/>
          </a:xfrm>
          <a:prstGeom prst="rect">
            <a:avLst/>
          </a:prstGeom>
          <a:ln>
            <a:noFill/>
          </a:ln>
          <a:effectLst>
            <a:softEdge rad="112500"/>
          </a:effectLst>
        </p:spPr>
      </p:pic>
      <p:sp>
        <p:nvSpPr>
          <p:cNvPr id="7" name="TextBox 6"/>
          <p:cNvSpPr txBox="1"/>
          <p:nvPr/>
        </p:nvSpPr>
        <p:spPr>
          <a:xfrm>
            <a:off x="1142976" y="3214686"/>
            <a:ext cx="2313454" cy="369332"/>
          </a:xfrm>
          <a:prstGeom prst="rect">
            <a:avLst/>
          </a:prstGeom>
          <a:noFill/>
        </p:spPr>
        <p:txBody>
          <a:bodyPr wrap="none" rtlCol="0">
            <a:spAutoFit/>
          </a:bodyPr>
          <a:lstStyle/>
          <a:p>
            <a:pPr algn="ctr"/>
            <a:r>
              <a:rPr lang="en-US" b="1"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Durham Castle</a:t>
            </a:r>
            <a:endParaRPr lang="bg-BG"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endParaRPr>
          </a:p>
        </p:txBody>
      </p:sp>
      <p:sp>
        <p:nvSpPr>
          <p:cNvPr id="8" name="TextBox 7"/>
          <p:cNvSpPr txBox="1"/>
          <p:nvPr/>
        </p:nvSpPr>
        <p:spPr>
          <a:xfrm>
            <a:off x="5500694" y="3357562"/>
            <a:ext cx="2401171" cy="369332"/>
          </a:xfrm>
          <a:prstGeom prst="rect">
            <a:avLst/>
          </a:prstGeom>
          <a:noFill/>
        </p:spPr>
        <p:txBody>
          <a:bodyPr wrap="none" rtlCol="0">
            <a:spAutoFit/>
          </a:bodyPr>
          <a:lstStyle/>
          <a:p>
            <a:pPr algn="ctr"/>
            <a:r>
              <a:rPr lang="en-US" b="1"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Windsor Castle</a:t>
            </a:r>
            <a:endParaRPr lang="bg-BG" b="1" spc="300" dirty="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endParaRP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290"/>
            <a:ext cx="7467600" cy="1143000"/>
          </a:xfrm>
        </p:spPr>
        <p:txBody>
          <a:bodyPr>
            <a:normAutofit fontScale="90000"/>
          </a:bodyPr>
          <a:lstStyle/>
          <a:p>
            <a:r>
              <a:rPr lang="en-US" b="1" dirty="0" smtClean="0">
                <a:ln w="10541" cmpd="sng">
                  <a:solidFill>
                    <a:schemeClr val="accent1">
                      <a:shade val="88000"/>
                      <a:satMod val="110000"/>
                    </a:schemeClr>
                  </a:solidFill>
                  <a:prstDash val="solid"/>
                </a:ln>
                <a:solidFill>
                  <a:schemeClr val="bg1">
                    <a:lumMod val="95000"/>
                    <a:lumOff val="5000"/>
                  </a:schemeClr>
                </a:solidFill>
              </a:rPr>
              <a:t>Famous attractions in England</a:t>
            </a:r>
            <a:endParaRPr lang="bg-BG" b="1" dirty="0">
              <a:ln w="10541" cmpd="sng">
                <a:solidFill>
                  <a:schemeClr val="accent1">
                    <a:shade val="88000"/>
                    <a:satMod val="110000"/>
                  </a:schemeClr>
                </a:solidFill>
                <a:prstDash val="solid"/>
              </a:ln>
              <a:solidFill>
                <a:schemeClr val="bg1">
                  <a:lumMod val="95000"/>
                  <a:lumOff val="5000"/>
                </a:schemeClr>
              </a:solidFill>
            </a:endParaRPr>
          </a:p>
        </p:txBody>
      </p:sp>
      <p:pic>
        <p:nvPicPr>
          <p:cNvPr id="4" name="Content Placeholder 3" descr="изтеглен файл (7).jpg"/>
          <p:cNvPicPr>
            <a:picLocks noGrp="1" noChangeAspect="1"/>
          </p:cNvPicPr>
          <p:nvPr>
            <p:ph idx="1"/>
          </p:nvPr>
        </p:nvPicPr>
        <p:blipFill>
          <a:blip r:embed="rId2"/>
          <a:stretch>
            <a:fillRect/>
          </a:stretch>
        </p:blipFill>
        <p:spPr>
          <a:xfrm>
            <a:off x="500034" y="1643050"/>
            <a:ext cx="4210073" cy="3153491"/>
          </a:xfrm>
          <a:prstGeom prst="rect">
            <a:avLst/>
          </a:prstGeom>
          <a:ln>
            <a:noFill/>
          </a:ln>
          <a:effectLst>
            <a:softEdge rad="112500"/>
          </a:effectLst>
        </p:spPr>
      </p:pic>
      <p:sp>
        <p:nvSpPr>
          <p:cNvPr id="5" name="TextBox 4"/>
          <p:cNvSpPr txBox="1"/>
          <p:nvPr/>
        </p:nvSpPr>
        <p:spPr>
          <a:xfrm>
            <a:off x="2143108" y="1357298"/>
            <a:ext cx="1146469"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i="1" cap="all" dirty="0" smtClean="0">
                <a:ln w="0"/>
                <a:solidFill>
                  <a:schemeClr val="accent2">
                    <a:lumMod val="60000"/>
                    <a:lumOff val="40000"/>
                  </a:schemeClr>
                </a:solidFill>
                <a:effectLst>
                  <a:reflection blurRad="12700" stA="50000" endPos="50000" dist="5000" dir="5400000" sy="-100000" rotWithShape="0"/>
                </a:effectLst>
              </a:rPr>
              <a:t>Big Ben</a:t>
            </a:r>
            <a:endParaRPr lang="bg-BG" b="1" i="1" cap="all" dirty="0">
              <a:ln w="0"/>
              <a:solidFill>
                <a:schemeClr val="accent2">
                  <a:lumMod val="60000"/>
                  <a:lumOff val="40000"/>
                </a:schemeClr>
              </a:solidFill>
              <a:effectLst>
                <a:reflection blurRad="12700" stA="50000" endPos="50000" dist="5000" dir="5400000" sy="-100000" rotWithShape="0"/>
              </a:effectLst>
            </a:endParaRPr>
          </a:p>
        </p:txBody>
      </p:sp>
      <p:pic>
        <p:nvPicPr>
          <p:cNvPr id="7" name="Picture 6" descr="изтеглен файл (8).jpg"/>
          <p:cNvPicPr>
            <a:picLocks noChangeAspect="1"/>
          </p:cNvPicPr>
          <p:nvPr/>
        </p:nvPicPr>
        <p:blipFill>
          <a:blip r:embed="rId3"/>
          <a:stretch>
            <a:fillRect/>
          </a:stretch>
        </p:blipFill>
        <p:spPr>
          <a:xfrm>
            <a:off x="5500694" y="1785926"/>
            <a:ext cx="3429024" cy="2615131"/>
          </a:xfrm>
          <a:prstGeom prst="rect">
            <a:avLst/>
          </a:prstGeom>
          <a:ln>
            <a:noFill/>
          </a:ln>
          <a:effectLst>
            <a:softEdge rad="112500"/>
          </a:effectLst>
        </p:spPr>
      </p:pic>
      <p:sp>
        <p:nvSpPr>
          <p:cNvPr id="8" name="TextBox 7"/>
          <p:cNvSpPr txBox="1"/>
          <p:nvPr/>
        </p:nvSpPr>
        <p:spPr>
          <a:xfrm>
            <a:off x="6500826" y="1357298"/>
            <a:ext cx="1568058" cy="400110"/>
          </a:xfrm>
          <a:prstGeom prst="rect">
            <a:avLst/>
          </a:prstGeom>
          <a:noFill/>
        </p:spPr>
        <p:txBody>
          <a:bodyPr wrap="none" rtlCol="0">
            <a:spAutoFit/>
          </a:bodyPr>
          <a:lstStyle/>
          <a:p>
            <a:pPr algn="ctr"/>
            <a:r>
              <a:rPr lang="en-US" sz="2000" dirty="0" smtClean="0">
                <a:ln w="10160">
                  <a:solidFill>
                    <a:schemeClr val="accent1"/>
                  </a:solidFill>
                  <a:prstDash val="solid"/>
                </a:ln>
                <a:solidFill>
                  <a:srgbClr val="FFFFFF"/>
                </a:solidFill>
                <a:effectLst>
                  <a:outerShdw blurRad="38100" dist="32000" dir="5400000" algn="tl">
                    <a:srgbClr val="000000">
                      <a:alpha val="30000"/>
                    </a:srgbClr>
                  </a:outerShdw>
                </a:effectLst>
              </a:rPr>
              <a:t>Stonehenge</a:t>
            </a:r>
            <a:endParaRPr lang="bg-BG" sz="20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9" name="Picture 8" descr="изтеглен файл (9).jpg"/>
          <p:cNvPicPr>
            <a:picLocks noChangeAspect="1"/>
          </p:cNvPicPr>
          <p:nvPr/>
        </p:nvPicPr>
        <p:blipFill>
          <a:blip r:embed="rId4"/>
          <a:stretch>
            <a:fillRect/>
          </a:stretch>
        </p:blipFill>
        <p:spPr>
          <a:xfrm>
            <a:off x="4786314" y="4714884"/>
            <a:ext cx="3871918" cy="1864257"/>
          </a:xfrm>
          <a:prstGeom prst="rect">
            <a:avLst/>
          </a:prstGeom>
          <a:ln>
            <a:noFill/>
          </a:ln>
          <a:effectLst>
            <a:softEdge rad="112500"/>
          </a:effectLst>
        </p:spPr>
      </p:pic>
      <p:sp>
        <p:nvSpPr>
          <p:cNvPr id="10" name="Rectangle 9"/>
          <p:cNvSpPr/>
          <p:nvPr/>
        </p:nvSpPr>
        <p:spPr>
          <a:xfrm>
            <a:off x="5786446" y="4429132"/>
            <a:ext cx="2403222" cy="369332"/>
          </a:xfrm>
          <a:prstGeom prst="rect">
            <a:avLst/>
          </a:prstGeom>
        </p:spPr>
        <p:txBody>
          <a:bodyPr wrap="none">
            <a:spAutoFit/>
          </a:bodyPr>
          <a:lstStyle/>
          <a:p>
            <a:r>
              <a:rPr lang="en-US" b="1" cap="all" dirty="0">
                <a:ln w="9000" cmpd="sng">
                  <a:solidFill>
                    <a:schemeClr val="accent4">
                      <a:shade val="50000"/>
                      <a:satMod val="120000"/>
                    </a:schemeClr>
                  </a:solidFill>
                  <a:prstDash val="solid"/>
                </a:ln>
                <a:solidFill>
                  <a:schemeClr val="accent5">
                    <a:lumMod val="60000"/>
                    <a:lumOff val="40000"/>
                  </a:schemeClr>
                </a:solidFill>
                <a:effectLst>
                  <a:reflection blurRad="12700" stA="28000" endPos="45000" dist="1000" dir="5400000" sy="-100000" algn="bl" rotWithShape="0"/>
                </a:effectLst>
              </a:rPr>
              <a:t>Y</a:t>
            </a:r>
            <a:r>
              <a:rPr lang="en-US" b="1" cap="all" dirty="0" smtClean="0">
                <a:ln w="9000" cmpd="sng">
                  <a:solidFill>
                    <a:schemeClr val="accent4">
                      <a:shade val="50000"/>
                      <a:satMod val="120000"/>
                    </a:schemeClr>
                  </a:solidFill>
                  <a:prstDash val="solid"/>
                </a:ln>
                <a:solidFill>
                  <a:schemeClr val="accent5">
                    <a:lumMod val="60000"/>
                    <a:lumOff val="40000"/>
                  </a:schemeClr>
                </a:solidFill>
                <a:effectLst>
                  <a:reflection blurRad="12700" stA="28000" endPos="45000" dist="1000" dir="5400000" sy="-100000" algn="bl" rotWithShape="0"/>
                </a:effectLst>
              </a:rPr>
              <a:t>orkshire dales</a:t>
            </a:r>
            <a:endParaRPr lang="bg-BG" b="1" cap="all" dirty="0">
              <a:ln w="9000" cmpd="sng">
                <a:solidFill>
                  <a:schemeClr val="accent4">
                    <a:shade val="50000"/>
                    <a:satMod val="120000"/>
                  </a:schemeClr>
                </a:solidFill>
                <a:prstDash val="solid"/>
              </a:ln>
              <a:solidFill>
                <a:schemeClr val="accent5">
                  <a:lumMod val="60000"/>
                  <a:lumOff val="40000"/>
                </a:schemeClr>
              </a:solidFill>
              <a:effectLst>
                <a:reflection blurRad="12700" stA="28000" endPos="45000" dist="1000" dir="5400000" sy="-100000" algn="bl" rotWithShape="0"/>
              </a:effectLst>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3006" y="1571612"/>
            <a:ext cx="9787006" cy="2301240"/>
          </a:xfrm>
        </p:spPr>
        <p:txBody>
          <a:bodyPr>
            <a:normAutofit fontScale="90000"/>
          </a:bodyPr>
          <a:lstStyle/>
          <a:p>
            <a:pPr algn="l"/>
            <a:r>
              <a:rPr smtClean="0"/>
              <a:t>              Thanks </a:t>
            </a:r>
            <a:r>
              <a:rPr smtClean="0"/>
              <a:t>for your </a:t>
            </a:r>
            <a:r>
              <a:rPr smtClean="0"/>
              <a:t>attention!</a:t>
            </a:r>
            <a:br>
              <a:rPr smtClean="0"/>
            </a:br>
            <a:r>
              <a:rPr smtClean="0"/>
              <a:t>        Presentation by daniel videlov</a:t>
            </a:r>
            <a:br>
              <a:rPr smtClean="0"/>
            </a:br>
            <a:r>
              <a:rPr smtClean="0"/>
              <a:t> </a:t>
            </a:r>
            <a:r>
              <a:rPr smtClean="0"/>
              <a:t>                                                       8a class</a:t>
            </a:r>
            <a:endParaRPr lang="bg-BG" dirty="0"/>
          </a:p>
        </p:txBody>
      </p:sp>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234</TotalTime>
  <Words>216</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ENGLAND</vt:lpstr>
      <vt:lpstr>Geographic location and borders</vt:lpstr>
      <vt:lpstr>Area and Population</vt:lpstr>
      <vt:lpstr>       History of England </vt:lpstr>
      <vt:lpstr>Education of England</vt:lpstr>
      <vt:lpstr>Culture of England</vt:lpstr>
      <vt:lpstr>Famous attractions in England</vt:lpstr>
      <vt:lpstr>              Thanks for your attention!         Presentation by daniel videlov                                                         8a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ENGLAND</dc:title>
  <dc:creator>user</dc:creator>
  <cp:lastModifiedBy>user</cp:lastModifiedBy>
  <cp:revision>26</cp:revision>
  <dcterms:created xsi:type="dcterms:W3CDTF">2017-05-14T16:40:11Z</dcterms:created>
  <dcterms:modified xsi:type="dcterms:W3CDTF">2017-05-14T20:34:41Z</dcterms:modified>
</cp:coreProperties>
</file>