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27323-EA2C-43D0-AAEB-966EB76D7E77}" type="datetimeFigureOut">
              <a:rPr lang="bg-BG" smtClean="0"/>
              <a:pPr/>
              <a:t>4.12.2016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4F5C-F1D5-442F-BEFE-A54DDFC4F8C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University_of_Cambrid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u="sng" dirty="0" smtClean="0">
                <a:solidFill>
                  <a:schemeClr val="tx2"/>
                </a:solidFill>
              </a:rPr>
              <a:t>Cambridge</a:t>
            </a:r>
            <a:endParaRPr lang="bg-BG" sz="7200" b="1" i="1" u="sng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i="1" u="sng" dirty="0" smtClean="0">
                <a:solidFill>
                  <a:schemeClr val="tx2"/>
                </a:solidFill>
              </a:rPr>
              <a:t>Presented by Simeon </a:t>
            </a:r>
            <a:r>
              <a:rPr lang="en-US" sz="6000" b="1" i="1" u="sng" dirty="0" err="1" smtClean="0">
                <a:solidFill>
                  <a:schemeClr val="tx2"/>
                </a:solidFill>
              </a:rPr>
              <a:t>Apostolov</a:t>
            </a:r>
            <a:endParaRPr lang="bg-BG" sz="6000" b="1" i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Cambridge</a:t>
            </a:r>
            <a:r>
              <a:rPr lang="en-US" i="1" dirty="0"/>
              <a:t> </a:t>
            </a:r>
            <a:r>
              <a:rPr lang="en-US" i="1" dirty="0" smtClean="0"/>
              <a:t>is </a:t>
            </a:r>
            <a:r>
              <a:rPr lang="en-US" i="1" dirty="0" smtClean="0"/>
              <a:t>a</a:t>
            </a:r>
            <a:r>
              <a:rPr lang="bg-BG" i="1" dirty="0" smtClean="0"/>
              <a:t>university</a:t>
            </a:r>
            <a:r>
              <a:rPr lang="en-US" i="1" dirty="0" smtClean="0"/>
              <a:t> </a:t>
            </a:r>
            <a:r>
              <a:rPr lang="bg-BG" i="1" dirty="0" smtClean="0"/>
              <a:t>city</a:t>
            </a:r>
            <a:r>
              <a:rPr lang="en-US" i="1" dirty="0"/>
              <a:t> and </a:t>
            </a:r>
            <a:r>
              <a:rPr lang="en-US" i="1" dirty="0" smtClean="0"/>
              <a:t>the</a:t>
            </a:r>
            <a:r>
              <a:rPr lang="bg-BG" i="1" dirty="0" smtClean="0"/>
              <a:t> county</a:t>
            </a:r>
            <a:r>
              <a:rPr lang="bg-BG" i="1" dirty="0" smtClean="0"/>
              <a:t> </a:t>
            </a:r>
            <a:r>
              <a:rPr lang="bg-BG" i="1" dirty="0" smtClean="0"/>
              <a:t>town</a:t>
            </a:r>
            <a:r>
              <a:rPr lang="en-US" i="1" dirty="0"/>
              <a:t> of </a:t>
            </a:r>
            <a:r>
              <a:rPr lang="bg-BG" i="1" dirty="0" smtClean="0"/>
              <a:t>Cambridgeshire</a:t>
            </a:r>
            <a:r>
              <a:rPr lang="en-US" i="1" dirty="0" smtClean="0"/>
              <a:t>, </a:t>
            </a:r>
            <a:r>
              <a:rPr lang="en-US" i="1" dirty="0"/>
              <a:t>England, on the </a:t>
            </a:r>
            <a:r>
              <a:rPr lang="bg-BG" i="1" dirty="0" smtClean="0"/>
              <a:t>River Cam </a:t>
            </a:r>
            <a:r>
              <a:rPr lang="en-US" i="1" dirty="0" smtClean="0"/>
              <a:t>about </a:t>
            </a:r>
            <a:r>
              <a:rPr lang="en-US" i="1" dirty="0"/>
              <a:t>50 miles (80 km) north of London. At </a:t>
            </a:r>
            <a:r>
              <a:rPr lang="en-US" i="1" dirty="0" smtClean="0"/>
              <a:t>the</a:t>
            </a:r>
            <a:r>
              <a:rPr lang="bg-BG" i="1" dirty="0" smtClean="0"/>
              <a:t>United KingdomCensus 2011</a:t>
            </a:r>
            <a:r>
              <a:rPr lang="en-US" i="1" dirty="0" smtClean="0"/>
              <a:t>, </a:t>
            </a:r>
            <a:r>
              <a:rPr lang="en-US" i="1" dirty="0"/>
              <a:t>its population was 123,867, including 24,488 students</a:t>
            </a:r>
            <a:r>
              <a:rPr lang="en-US" i="1" dirty="0" smtClean="0"/>
              <a:t>.</a:t>
            </a:r>
            <a:endParaRPr lang="bg-BG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The </a:t>
            </a:r>
            <a:r>
              <a:rPr lang="bg-BG" i="1" dirty="0" smtClean="0"/>
              <a:t>University of Cambridge</a:t>
            </a:r>
            <a:r>
              <a:rPr lang="en-US" i="1" dirty="0" smtClean="0"/>
              <a:t>, </a:t>
            </a:r>
            <a:r>
              <a:rPr lang="en-US" i="1" dirty="0"/>
              <a:t>founded in 1209, is one of the top five universities in the world</a:t>
            </a:r>
            <a:r>
              <a:rPr lang="en-US" i="1" dirty="0" smtClean="0"/>
              <a:t>.</a:t>
            </a:r>
            <a:r>
              <a:rPr lang="en-US" i="1" dirty="0"/>
              <a:t> The university includes </a:t>
            </a:r>
            <a:r>
              <a:rPr lang="en-US" i="1" dirty="0" smtClean="0"/>
              <a:t>the</a:t>
            </a:r>
            <a:r>
              <a:rPr lang="bg-BG" i="1" dirty="0" smtClean="0"/>
              <a:t>Cavendish Laboratory</a:t>
            </a:r>
            <a:r>
              <a:rPr lang="en-US" i="1" dirty="0" smtClean="0"/>
              <a:t>,</a:t>
            </a:r>
            <a:r>
              <a:rPr lang="en-US" i="1" dirty="0"/>
              <a:t> </a:t>
            </a:r>
            <a:r>
              <a:rPr lang="bg-BG" i="1" dirty="0" smtClean="0"/>
              <a:t>King`s College Chapel</a:t>
            </a:r>
            <a:r>
              <a:rPr lang="en-US" i="1" dirty="0" smtClean="0"/>
              <a:t>, </a:t>
            </a:r>
            <a:r>
              <a:rPr lang="en-US" i="1" dirty="0"/>
              <a:t>and </a:t>
            </a:r>
            <a:r>
              <a:rPr lang="en-US" i="1" dirty="0" smtClean="0"/>
              <a:t>the</a:t>
            </a:r>
            <a:r>
              <a:rPr lang="bg-BG" i="1" dirty="0" smtClean="0"/>
              <a:t> Cambridge University</a:t>
            </a:r>
            <a:r>
              <a:rPr lang="en-US" i="1" dirty="0" smtClean="0"/>
              <a:t> </a:t>
            </a:r>
            <a:r>
              <a:rPr lang="bg-BG" i="1" dirty="0" smtClean="0"/>
              <a:t> </a:t>
            </a:r>
            <a:r>
              <a:rPr lang="en-US" i="1" dirty="0" smtClean="0"/>
              <a:t>L</a:t>
            </a:r>
            <a:r>
              <a:rPr lang="bg-BG" i="1" dirty="0" smtClean="0"/>
              <a:t>ibrary</a:t>
            </a:r>
            <a:r>
              <a:rPr lang="en-US" i="1" dirty="0" smtClean="0"/>
              <a:t>.</a:t>
            </a:r>
            <a:r>
              <a:rPr lang="bg-BG" i="1" dirty="0" smtClean="0"/>
              <a:t>Anglia</a:t>
            </a:r>
            <a:r>
              <a:rPr lang="en-US" i="1" dirty="0" smtClean="0"/>
              <a:t> </a:t>
            </a:r>
            <a:r>
              <a:rPr lang="bg-BG" i="1" dirty="0" smtClean="0"/>
              <a:t>Ruskin University</a:t>
            </a:r>
            <a:r>
              <a:rPr lang="en-US" i="1" dirty="0" smtClean="0"/>
              <a:t>, </a:t>
            </a:r>
            <a:r>
              <a:rPr lang="en-US" i="1" dirty="0"/>
              <a:t>formed from the Cambridge School of Art and the </a:t>
            </a:r>
            <a:r>
              <a:rPr lang="en-US" i="1" dirty="0" err="1"/>
              <a:t>Cambridgeshire</a:t>
            </a:r>
            <a:r>
              <a:rPr lang="en-US" i="1" dirty="0"/>
              <a:t> College of Arts and Technology, also has its main campus in the city.</a:t>
            </a:r>
            <a:endParaRPr lang="bg-BG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i="1" dirty="0" smtClean="0"/>
              <a:t>Culture</a:t>
            </a:r>
            <a:r>
              <a:rPr lang="en-US" dirty="0" smtClean="0"/>
              <a:t/>
            </a:r>
            <a:br>
              <a:rPr lang="en-US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Cambridge's main traditional theatre is the </a:t>
            </a:r>
            <a:r>
              <a:rPr lang="bg-BG" i="1" dirty="0" smtClean="0"/>
              <a:t>Arts theatre</a:t>
            </a:r>
            <a:r>
              <a:rPr lang="en-US" i="1" dirty="0" smtClean="0"/>
              <a:t>, </a:t>
            </a:r>
            <a:r>
              <a:rPr lang="en-US" i="1" dirty="0"/>
              <a:t>a venue with 666 seats in the town centre</a:t>
            </a:r>
            <a:r>
              <a:rPr lang="en-US" i="1" dirty="0" smtClean="0"/>
              <a:t>.</a:t>
            </a:r>
            <a:r>
              <a:rPr lang="en-US" i="1" dirty="0"/>
              <a:t> </a:t>
            </a:r>
            <a:r>
              <a:rPr lang="en-US" i="1" dirty="0" smtClean="0"/>
              <a:t>The</a:t>
            </a:r>
            <a:r>
              <a:rPr lang="bg-BG" i="1" dirty="0" smtClean="0"/>
              <a:t> Fitzwilliam Museum</a:t>
            </a:r>
            <a:r>
              <a:rPr lang="en-US" i="1" dirty="0"/>
              <a:t> is the city's largest, and is the lead museum of the University of Cambridge Museums. Founded in 1816 from the </a:t>
            </a:r>
            <a:r>
              <a:rPr lang="en-US" i="1" dirty="0" err="1"/>
              <a:t>bequeathment</a:t>
            </a:r>
            <a:r>
              <a:rPr lang="en-US" i="1" dirty="0"/>
              <a:t> and collections </a:t>
            </a:r>
            <a:r>
              <a:rPr lang="en-US" i="1" dirty="0" smtClean="0"/>
              <a:t>of</a:t>
            </a:r>
            <a:r>
              <a:rPr lang="bg-BG" i="1" dirty="0" smtClean="0"/>
              <a:t> Richard </a:t>
            </a:r>
            <a:r>
              <a:rPr lang="bg-BG" i="1" dirty="0" smtClean="0"/>
              <a:t>Viscount</a:t>
            </a:r>
            <a:r>
              <a:rPr lang="en-US" i="1" dirty="0" smtClean="0"/>
              <a:t>,</a:t>
            </a:r>
            <a:r>
              <a:rPr lang="bg-BG" i="1" dirty="0" smtClean="0"/>
              <a:t> Fitzwilliam</a:t>
            </a:r>
            <a:r>
              <a:rPr lang="en-US" i="1" dirty="0" smtClean="0"/>
              <a:t> </a:t>
            </a:r>
            <a:r>
              <a:rPr lang="en-US" i="1" dirty="0"/>
              <a:t>the museum was originally located in the building of </a:t>
            </a:r>
            <a:r>
              <a:rPr lang="en-US" i="1" dirty="0" smtClean="0"/>
              <a:t>the</a:t>
            </a:r>
            <a:r>
              <a:rPr lang="bg-BG" i="1" dirty="0" smtClean="0"/>
              <a:t> Perse Grammar School</a:t>
            </a:r>
            <a:r>
              <a:rPr lang="en-US" i="1" dirty="0"/>
              <a:t> in </a:t>
            </a:r>
            <a:r>
              <a:rPr lang="bg-BG" i="1" dirty="0" smtClean="0"/>
              <a:t>Free School</a:t>
            </a:r>
            <a:r>
              <a:rPr lang="bg-BG" i="1" dirty="0" smtClean="0"/>
              <a:t> </a:t>
            </a:r>
            <a:r>
              <a:rPr lang="bg-BG" i="1" dirty="0" smtClean="0"/>
              <a:t>Lane</a:t>
            </a:r>
            <a:r>
              <a:rPr lang="en-US" i="1" dirty="0" smtClean="0"/>
              <a:t>.</a:t>
            </a:r>
            <a:endParaRPr lang="bg-BG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Cambridge's two universities, the </a:t>
            </a:r>
            <a:r>
              <a:rPr lang="en-US" i="1" dirty="0" smtClean="0"/>
              <a:t>collegiate</a:t>
            </a:r>
            <a:r>
              <a:rPr lang="bg-BG" i="1" dirty="0" smtClean="0"/>
              <a:t>University </a:t>
            </a:r>
            <a:r>
              <a:rPr lang="bg-BG" i="1" dirty="0" smtClean="0"/>
              <a:t>of</a:t>
            </a:r>
            <a:r>
              <a:rPr lang="en-US" i="1" dirty="0" smtClean="0">
                <a:hlinkClick r:id="rId2" tooltip="University of Cambridge"/>
              </a:rPr>
              <a:t> </a:t>
            </a:r>
            <a:r>
              <a:rPr lang="bg-BG" i="1" dirty="0" smtClean="0"/>
              <a:t>Cambridge</a:t>
            </a:r>
            <a:r>
              <a:rPr lang="en-US" i="1" dirty="0" smtClean="0"/>
              <a:t>and </a:t>
            </a:r>
            <a:r>
              <a:rPr lang="en-US" i="1" dirty="0" smtClean="0"/>
              <a:t>the local campus </a:t>
            </a:r>
            <a:r>
              <a:rPr lang="en-US" i="1" dirty="0" smtClean="0"/>
              <a:t>of</a:t>
            </a:r>
            <a:r>
              <a:rPr lang="bg-BG" i="1" dirty="0" smtClean="0"/>
              <a:t> Anglia Ruskin </a:t>
            </a:r>
            <a:r>
              <a:rPr lang="en-US" i="1" dirty="0" err="1" smtClean="0"/>
              <a:t>Univ</a:t>
            </a:r>
            <a:r>
              <a:rPr lang="bg-BG" i="1" dirty="0" smtClean="0"/>
              <a:t>ersity</a:t>
            </a:r>
            <a:r>
              <a:rPr lang="en-US" i="1" dirty="0" smtClean="0"/>
              <a:t>, </a:t>
            </a:r>
            <a:r>
              <a:rPr lang="en-US" i="1" dirty="0" smtClean="0"/>
              <a:t>serve around 30,000 students, by some </a:t>
            </a:r>
            <a:r>
              <a:rPr lang="en-US" i="1" dirty="0" err="1" smtClean="0"/>
              <a:t>estimates.Cambridge</a:t>
            </a:r>
            <a:r>
              <a:rPr lang="en-US" i="1" dirty="0" smtClean="0"/>
              <a:t> University estimated its 2007/08 student population at 17,662,and Anglia Ruskin reports 24,000 students across its two campuses (one of which is outside Cambridge, in </a:t>
            </a:r>
            <a:r>
              <a:rPr lang="en-US" i="1" dirty="0" smtClean="0"/>
              <a:t>Chelmsford </a:t>
            </a:r>
            <a:r>
              <a:rPr lang="en-US" i="1" dirty="0" smtClean="0"/>
              <a:t>for the same period.</a:t>
            </a:r>
            <a:endParaRPr lang="bg-BG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/>
              <a:t>Music</a:t>
            </a:r>
            <a:endParaRPr lang="bg-BG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Pink Floyd are the most notable band with roots in </a:t>
            </a:r>
            <a:r>
              <a:rPr lang="en-US" i="1" dirty="0" smtClean="0"/>
              <a:t>Pink </a:t>
            </a:r>
            <a:r>
              <a:rPr lang="en-US" i="1" dirty="0" smtClean="0"/>
              <a:t>Floyd are the most notable band with roots in Cambridge. The band's former songwriter, guitarist and vocalist </a:t>
            </a:r>
            <a:r>
              <a:rPr lang="en-US" i="1" dirty="0" err="1" smtClean="0"/>
              <a:t>Syd</a:t>
            </a:r>
            <a:r>
              <a:rPr lang="en-US" i="1" dirty="0" smtClean="0"/>
              <a:t> </a:t>
            </a:r>
            <a:r>
              <a:rPr lang="en-US" i="1" dirty="0" smtClean="0"/>
              <a:t>Barrett</a:t>
            </a:r>
            <a:r>
              <a:rPr lang="bg-BG" i="1" dirty="0" smtClean="0"/>
              <a:t> </a:t>
            </a:r>
            <a:r>
              <a:rPr lang="en-US" i="1" dirty="0" smtClean="0"/>
              <a:t>was </a:t>
            </a:r>
            <a:r>
              <a:rPr lang="en-US" i="1" dirty="0" smtClean="0"/>
              <a:t>born and lived in the city, and he and another founding member, Roger Waters, went to school together at </a:t>
            </a:r>
            <a:r>
              <a:rPr lang="en-US" i="1" dirty="0" err="1" smtClean="0"/>
              <a:t>Cambridgeshire</a:t>
            </a:r>
            <a:r>
              <a:rPr lang="en-US" i="1" dirty="0" smtClean="0"/>
              <a:t> High School </a:t>
            </a:r>
            <a:r>
              <a:rPr lang="en-US" i="1" dirty="0" err="1" smtClean="0"/>
              <a:t>fo</a:t>
            </a:r>
            <a:r>
              <a:rPr lang="bg-BG" i="1" dirty="0" smtClean="0"/>
              <a:t>r</a:t>
            </a:r>
            <a:r>
              <a:rPr lang="en-US" i="1" dirty="0" smtClean="0"/>
              <a:t> </a:t>
            </a:r>
            <a:r>
              <a:rPr lang="en-US" i="1" dirty="0" smtClean="0"/>
              <a:t>Boys. David Gilmour, the guitarist who replaced Barrett, was also a Cambridge resident and attended the nearby </a:t>
            </a:r>
            <a:r>
              <a:rPr lang="en-US" i="1" dirty="0" err="1" smtClean="0"/>
              <a:t>Perse</a:t>
            </a:r>
            <a:r>
              <a:rPr lang="en-US" i="1" dirty="0" smtClean="0"/>
              <a:t> </a:t>
            </a:r>
            <a:r>
              <a:rPr lang="en-US" i="1" dirty="0" err="1" smtClean="0"/>
              <a:t>School.ambridge</a:t>
            </a:r>
            <a:r>
              <a:rPr lang="en-US" i="1" dirty="0" smtClean="0"/>
              <a:t>.</a:t>
            </a:r>
            <a:endParaRPr lang="bg-BG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6" name="Picture 2" descr="C:\Users\User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929066"/>
            <a:ext cx="3506787" cy="2035182"/>
          </a:xfrm>
          <a:prstGeom prst="rect">
            <a:avLst/>
          </a:prstGeom>
          <a:noFill/>
        </p:spPr>
      </p:pic>
      <p:pic>
        <p:nvPicPr>
          <p:cNvPr id="1027" name="Picture 3" descr="C:\Users\User\Pictures\University_of_Cambridge_coat_of_arms_official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785926"/>
            <a:ext cx="1673246" cy="1936754"/>
          </a:xfrm>
          <a:prstGeom prst="rect">
            <a:avLst/>
          </a:prstGeom>
          <a:noFill/>
        </p:spPr>
      </p:pic>
      <p:pic>
        <p:nvPicPr>
          <p:cNvPr id="1028" name="Picture 4" descr="C:\Users\User\Pictures\200px-Cambridge_UK_locator_map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876"/>
            <a:ext cx="2857520" cy="2786082"/>
          </a:xfrm>
          <a:prstGeom prst="rect">
            <a:avLst/>
          </a:prstGeom>
          <a:noFill/>
        </p:spPr>
      </p:pic>
      <p:pic>
        <p:nvPicPr>
          <p:cNvPr id="1029" name="Picture 5" descr="C:\Users\User\Pictures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642918"/>
            <a:ext cx="4286280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8000" b="1" dirty="0" smtClean="0"/>
              <a:t>THE END</a:t>
            </a:r>
            <a:endParaRPr lang="bg-BG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/>
              <a:t>thank you for watching</a:t>
            </a:r>
            <a:endParaRPr lang="bg-BG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Cambridge</vt:lpstr>
      <vt:lpstr>Slide 2</vt:lpstr>
      <vt:lpstr>Slide 3</vt:lpstr>
      <vt:lpstr>Culture </vt:lpstr>
      <vt:lpstr>Slide 5</vt:lpstr>
      <vt:lpstr>Music</vt:lpstr>
      <vt:lpstr>Slide 7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</dc:title>
  <dc:creator>User</dc:creator>
  <cp:lastModifiedBy>User</cp:lastModifiedBy>
  <cp:revision>9</cp:revision>
  <dcterms:created xsi:type="dcterms:W3CDTF">2016-11-20T09:10:03Z</dcterms:created>
  <dcterms:modified xsi:type="dcterms:W3CDTF">2016-12-04T08:23:33Z</dcterms:modified>
</cp:coreProperties>
</file>